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3"/>
  </p:notesMasterIdLst>
  <p:sldIdLst>
    <p:sldId id="256" r:id="rId6"/>
    <p:sldId id="257" r:id="rId7"/>
    <p:sldId id="258" r:id="rId8"/>
    <p:sldId id="260" r:id="rId9"/>
    <p:sldId id="262" r:id="rId10"/>
    <p:sldId id="268" r:id="rId11"/>
    <p:sldId id="266" r:id="rId12"/>
    <p:sldId id="270" r:id="rId13"/>
    <p:sldId id="265" r:id="rId14"/>
    <p:sldId id="271" r:id="rId15"/>
    <p:sldId id="272" r:id="rId16"/>
    <p:sldId id="273" r:id="rId17"/>
    <p:sldId id="277" r:id="rId18"/>
    <p:sldId id="278" r:id="rId19"/>
    <p:sldId id="274" r:id="rId20"/>
    <p:sldId id="276" r:id="rId21"/>
    <p:sldId id="269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5FF"/>
    <a:srgbClr val="2017D3"/>
    <a:srgbClr val="2D3185"/>
    <a:srgbClr val="C0C0C0"/>
    <a:srgbClr val="0000A8"/>
    <a:srgbClr val="2F2FFF"/>
    <a:srgbClr val="FFCC00"/>
    <a:srgbClr val="4F4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1" autoAdjust="0"/>
    <p:restoredTop sz="94639" autoAdjust="0"/>
  </p:normalViewPr>
  <p:slideViewPr>
    <p:cSldViewPr>
      <p:cViewPr varScale="1">
        <p:scale>
          <a:sx n="100" d="100"/>
          <a:sy n="100" d="100"/>
        </p:scale>
        <p:origin x="819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1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6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6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EF3EF8-42D4-4080-BEAF-080F2836E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15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F72DD-3E69-4919-8E05-AA8C1DA935C9}" type="datetime1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21730-22F5-470B-AC1D-7C6DB9053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76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8A01E-7CDB-4332-8150-D809E9E562FE}" type="datetime1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EA385-0402-4D25-8A41-6EA1D9779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73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E0E20-AEBF-4326-BA21-2E54CB929494}" type="datetime1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3DB1B-91EE-4C1E-BC16-3744CEE2E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1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E4A7D-AB26-4153-B06D-1252F0415BB1}" type="datetime1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85020-2907-4E14-BD03-1CBBF3B96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00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54B2B-42D9-4E50-A031-EABEAC553C75}" type="datetime1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BC511-C376-4D11-BBD8-4E0E61722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5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E1B98-8C3D-46A8-9CEA-44B6D7F7CC28}" type="datetime1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3D2CC-B038-49C0-9112-FD56A23FE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7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F4025-94AA-41A6-BCF1-75FDA87D43EF}" type="datetime1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50B0F-E95B-461E-8DA7-95B28F5C5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8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807E1-F66B-4BAA-979A-9E498255E803}" type="datetime1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F9459-3341-41AA-BB48-8EC0F7227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8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75666-1C02-4F4D-B6FB-C7226E28B93A}" type="datetime1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7D1A7-5DCF-4E4D-9092-A967FE9E0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2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580B8-E1C5-4DBE-A17B-D595F84861B4}" type="datetime1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B95CF-3EF8-45EB-B1AF-09EDB1C59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BFF2B-FA1C-45E4-ABEF-5983CAB0100F}" type="datetime1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145A1-6F0E-4FCF-A267-B92E66F6E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22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C950D35-505A-4206-A272-9BE8C28B9A8F}" type="datetime1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28A6DCC-571D-441B-AFD5-B6FAF6CA5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 descr="Light horizontal"/>
          <p:cNvSpPr>
            <a:spLocks noChangeArrowheads="1"/>
          </p:cNvSpPr>
          <p:nvPr/>
        </p:nvSpPr>
        <p:spPr bwMode="auto">
          <a:xfrm>
            <a:off x="0" y="2627313"/>
            <a:ext cx="9144000" cy="4154487"/>
          </a:xfrm>
          <a:prstGeom prst="rect">
            <a:avLst/>
          </a:prstGeom>
          <a:solidFill>
            <a:srgbClr val="004B8D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9718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Gill Sans MT" pitchFamily="34" charset="0"/>
              </a:rPr>
              <a:t>Johns Hopkins Health System Banking &amp; Treasury Management </a:t>
            </a:r>
            <a:br>
              <a:rPr lang="en-US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Gill Sans MT" pitchFamily="34" charset="0"/>
              </a:rPr>
            </a:br>
            <a:r>
              <a:rPr lang="en-US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Gill Sans MT" pitchFamily="34" charset="0"/>
              </a:rPr>
              <a:t>~ Journey of a Claim ~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14500" y="5189538"/>
            <a:ext cx="6400800" cy="685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November 14, 2017</a:t>
            </a:r>
          </a:p>
        </p:txBody>
      </p:sp>
      <p:sp>
        <p:nvSpPr>
          <p:cNvPr id="2056" name="Text Box 11"/>
          <p:cNvSpPr txBox="1">
            <a:spLocks noChangeArrowheads="1"/>
          </p:cNvSpPr>
          <p:nvPr/>
        </p:nvSpPr>
        <p:spPr bwMode="auto">
          <a:xfrm>
            <a:off x="0" y="5867400"/>
            <a:ext cx="487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Presented by: </a:t>
            </a: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gradFill rotWithShape="1">
            <a:gsLst>
              <a:gs pos="0">
                <a:srgbClr val="FFE88E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Text Box 12"/>
          <p:cNvSpPr txBox="1">
            <a:spLocks noChangeArrowheads="1"/>
          </p:cNvSpPr>
          <p:nvPr/>
        </p:nvSpPr>
        <p:spPr bwMode="auto">
          <a:xfrm>
            <a:off x="0" y="685800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059" name="Text Box 14"/>
          <p:cNvSpPr txBox="1">
            <a:spLocks noChangeArrowheads="1"/>
          </p:cNvSpPr>
          <p:nvPr/>
        </p:nvSpPr>
        <p:spPr bwMode="auto">
          <a:xfrm>
            <a:off x="0" y="6172200"/>
            <a:ext cx="342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34DC7517-CB9A-4486-8DA4-FFEC6D1197C2}" type="datetime1">
              <a:rPr lang="en-US" sz="1600">
                <a:solidFill>
                  <a:schemeClr val="bg1">
                    <a:lumMod val="85000"/>
                  </a:schemeClr>
                </a:solidFill>
              </a:rPr>
              <a:pPr>
                <a:spcBef>
                  <a:spcPct val="50000"/>
                </a:spcBef>
                <a:defRPr/>
              </a:pPr>
              <a:t>11/13/2017</a:t>
            </a:fld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0" y="5867400"/>
            <a:ext cx="9144000" cy="685800"/>
          </a:xfrm>
          <a:prstGeom prst="rect">
            <a:avLst/>
          </a:prstGeom>
          <a:solidFill>
            <a:srgbClr val="003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rgbClr val="FFEA96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0" y="5943600"/>
            <a:ext cx="487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Gill Sans MT" pitchFamily="34" charset="0"/>
              </a:rPr>
              <a:t>Presented: by 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52400" y="6172200"/>
            <a:ext cx="845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Gill Sans MT" pitchFamily="34" charset="0"/>
              </a:rPr>
              <a:t>Dave Amann, Director, Banking Services – Johns Hopkins Health System</a:t>
            </a:r>
          </a:p>
        </p:txBody>
      </p:sp>
      <p:pic>
        <p:nvPicPr>
          <p:cNvPr id="2061" name="Picture 14" descr="JHHC_2C_P_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7" t="12500" r="11444" b="8333"/>
          <a:stretch>
            <a:fillRect/>
          </a:stretch>
        </p:blipFill>
        <p:spPr bwMode="auto">
          <a:xfrm>
            <a:off x="6248400" y="457200"/>
            <a:ext cx="2627313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 txBox="1">
            <a:spLocks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BA6405-8A7E-47E9-9F0B-76C73EBEC847}" type="datetime1">
              <a:rPr lang="en-US" sz="1400">
                <a:solidFill>
                  <a:srgbClr val="000000"/>
                </a:solidFill>
              </a:rPr>
              <a:pPr eaLnBrk="1" hangingPunct="1"/>
              <a:t>11/13/2017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123" name="Rectangle 7" descr="Light horizontal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004B8D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0" y="6781800"/>
            <a:ext cx="9144000" cy="152400"/>
          </a:xfrm>
          <a:prstGeom prst="rect">
            <a:avLst/>
          </a:prstGeom>
          <a:gradFill rotWithShape="1">
            <a:gsLst>
              <a:gs pos="0">
                <a:srgbClr val="FFEA96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Text Box 14"/>
          <p:cNvSpPr txBox="1">
            <a:spLocks noChangeArrowheads="1"/>
          </p:cNvSpPr>
          <p:nvPr/>
        </p:nvSpPr>
        <p:spPr bwMode="auto">
          <a:xfrm>
            <a:off x="0" y="6172200"/>
            <a:ext cx="3429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BCE23473-59F1-463E-8C3C-26F7B9C5E8EC}" type="datetime1">
              <a:rPr lang="en-US" sz="1600">
                <a:solidFill>
                  <a:srgbClr val="D9D9D9"/>
                </a:solidFill>
                <a:latin typeface="Gill Sans MT" pitchFamily="34" charset="0"/>
              </a:rPr>
              <a:pPr eaLnBrk="1" hangingPunct="1">
                <a:spcBef>
                  <a:spcPct val="50000"/>
                </a:spcBef>
              </a:pPr>
              <a:t>11/13/2017</a:t>
            </a:fld>
            <a:endParaRPr lang="en-US" sz="1600">
              <a:solidFill>
                <a:srgbClr val="D9D9D9"/>
              </a:solidFill>
              <a:latin typeface="Gill Sans MT" pitchFamily="34" charset="0"/>
            </a:endParaRPr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0" y="-76200"/>
            <a:ext cx="9144000" cy="304800"/>
          </a:xfrm>
          <a:prstGeom prst="rect">
            <a:avLst/>
          </a:prstGeom>
          <a:gradFill rotWithShape="1">
            <a:gsLst>
              <a:gs pos="0">
                <a:srgbClr val="FFE88E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0" y="59436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0" y="6248400"/>
            <a:ext cx="9144000" cy="457200"/>
          </a:xfrm>
          <a:prstGeom prst="rect">
            <a:avLst/>
          </a:prstGeom>
          <a:solidFill>
            <a:srgbClr val="003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9" name="Picture 9" descr="Dome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0613"/>
            <a:ext cx="86995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0" y="6186488"/>
            <a:ext cx="487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D9D9D9"/>
                </a:solidFill>
                <a:latin typeface="Gill Sans MT" pitchFamily="34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1495" y="362178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u="sng" dirty="0"/>
              <a:t>Payer’s - Clearing House</a:t>
            </a:r>
          </a:p>
        </p:txBody>
      </p:sp>
      <p:sp>
        <p:nvSpPr>
          <p:cNvPr id="3" name="Rectangle 2"/>
          <p:cNvSpPr/>
          <p:nvPr/>
        </p:nvSpPr>
        <p:spPr>
          <a:xfrm>
            <a:off x="686195" y="1927161"/>
            <a:ext cx="7467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Insurer sends remittance information in 835 file format to Clearing House for distribution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Clearing House distributes 835 file format remittance information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Clearing House banking partner delivers payments via paper check, ACH / EFT or VCC (virtual credit card)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667553"/>
            <a:ext cx="2878279" cy="24324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4165934"/>
            <a:ext cx="2564324" cy="176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48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 txBox="1">
            <a:spLocks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BA6405-8A7E-47E9-9F0B-76C73EBEC847}" type="datetime1">
              <a:rPr lang="en-US" sz="1400">
                <a:solidFill>
                  <a:srgbClr val="000000"/>
                </a:solidFill>
              </a:rPr>
              <a:pPr eaLnBrk="1" hangingPunct="1"/>
              <a:t>11/13/2017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123" name="Rectangle 7" descr="Light horizontal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004B8D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0" y="6781800"/>
            <a:ext cx="9144000" cy="152400"/>
          </a:xfrm>
          <a:prstGeom prst="rect">
            <a:avLst/>
          </a:prstGeom>
          <a:gradFill rotWithShape="1">
            <a:gsLst>
              <a:gs pos="0">
                <a:srgbClr val="FFEA96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Text Box 14"/>
          <p:cNvSpPr txBox="1">
            <a:spLocks noChangeArrowheads="1"/>
          </p:cNvSpPr>
          <p:nvPr/>
        </p:nvSpPr>
        <p:spPr bwMode="auto">
          <a:xfrm>
            <a:off x="0" y="6172200"/>
            <a:ext cx="3429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BCE23473-59F1-463E-8C3C-26F7B9C5E8EC}" type="datetime1">
              <a:rPr lang="en-US" sz="1600">
                <a:solidFill>
                  <a:srgbClr val="D9D9D9"/>
                </a:solidFill>
                <a:latin typeface="Gill Sans MT" pitchFamily="34" charset="0"/>
              </a:rPr>
              <a:pPr eaLnBrk="1" hangingPunct="1">
                <a:spcBef>
                  <a:spcPct val="50000"/>
                </a:spcBef>
              </a:pPr>
              <a:t>11/13/2017</a:t>
            </a:fld>
            <a:endParaRPr lang="en-US" sz="1600">
              <a:solidFill>
                <a:srgbClr val="D9D9D9"/>
              </a:solidFill>
              <a:latin typeface="Gill Sans MT" pitchFamily="34" charset="0"/>
            </a:endParaRPr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0" y="-76200"/>
            <a:ext cx="9144000" cy="304800"/>
          </a:xfrm>
          <a:prstGeom prst="rect">
            <a:avLst/>
          </a:prstGeom>
          <a:gradFill rotWithShape="1">
            <a:gsLst>
              <a:gs pos="0">
                <a:srgbClr val="FFE88E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0" y="59436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0" y="6248400"/>
            <a:ext cx="9144000" cy="457200"/>
          </a:xfrm>
          <a:prstGeom prst="rect">
            <a:avLst/>
          </a:prstGeom>
          <a:solidFill>
            <a:srgbClr val="003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9" name="Picture 9" descr="Dome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0613"/>
            <a:ext cx="86995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0" y="6186488"/>
            <a:ext cx="487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D9D9D9"/>
                </a:solidFill>
                <a:latin typeface="Gill Sans MT" pitchFamily="34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4445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u="sng" dirty="0"/>
              <a:t>Provider’s Clearing House and Bank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6195" y="1927161"/>
            <a:ext cx="746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Provider’s Clearing House receives remittance information in 835 file format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reformats to allow provider’s billing office receivable system to consume file details and post receipts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Provider’s bank receives payments via paper check, ACH / EFT or VCC (virtual credit card)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719" y="3657600"/>
            <a:ext cx="2602143" cy="23670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76" y="3968706"/>
            <a:ext cx="2747524" cy="194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14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 txBox="1">
            <a:spLocks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BA6405-8A7E-47E9-9F0B-76C73EBEC847}" type="datetime1">
              <a:rPr lang="en-US" sz="1400">
                <a:solidFill>
                  <a:srgbClr val="000000"/>
                </a:solidFill>
              </a:rPr>
              <a:pPr eaLnBrk="1" hangingPunct="1"/>
              <a:t>11/13/2017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123" name="Rectangle 7" descr="Light horizontal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004B8D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0" y="6781800"/>
            <a:ext cx="9144000" cy="152400"/>
          </a:xfrm>
          <a:prstGeom prst="rect">
            <a:avLst/>
          </a:prstGeom>
          <a:gradFill rotWithShape="1">
            <a:gsLst>
              <a:gs pos="0">
                <a:srgbClr val="FFEA96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Text Box 14"/>
          <p:cNvSpPr txBox="1">
            <a:spLocks noChangeArrowheads="1"/>
          </p:cNvSpPr>
          <p:nvPr/>
        </p:nvSpPr>
        <p:spPr bwMode="auto">
          <a:xfrm>
            <a:off x="0" y="6172200"/>
            <a:ext cx="3429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BCE23473-59F1-463E-8C3C-26F7B9C5E8EC}" type="datetime1">
              <a:rPr lang="en-US" sz="1600">
                <a:solidFill>
                  <a:srgbClr val="D9D9D9"/>
                </a:solidFill>
                <a:latin typeface="Gill Sans MT" pitchFamily="34" charset="0"/>
              </a:rPr>
              <a:pPr eaLnBrk="1" hangingPunct="1">
                <a:spcBef>
                  <a:spcPct val="50000"/>
                </a:spcBef>
              </a:pPr>
              <a:t>11/13/2017</a:t>
            </a:fld>
            <a:endParaRPr lang="en-US" sz="1600">
              <a:solidFill>
                <a:srgbClr val="D9D9D9"/>
              </a:solidFill>
              <a:latin typeface="Gill Sans MT" pitchFamily="34" charset="0"/>
            </a:endParaRPr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0" y="-76200"/>
            <a:ext cx="9144000" cy="304800"/>
          </a:xfrm>
          <a:prstGeom prst="rect">
            <a:avLst/>
          </a:prstGeom>
          <a:gradFill rotWithShape="1">
            <a:gsLst>
              <a:gs pos="0">
                <a:srgbClr val="FFE88E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0" y="59436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0" y="6248400"/>
            <a:ext cx="9144000" cy="457200"/>
          </a:xfrm>
          <a:prstGeom prst="rect">
            <a:avLst/>
          </a:prstGeom>
          <a:solidFill>
            <a:srgbClr val="003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9" name="Picture 9" descr="Dome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0613"/>
            <a:ext cx="86995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0" y="6186488"/>
            <a:ext cx="487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D9D9D9"/>
                </a:solidFill>
                <a:latin typeface="Gill Sans MT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95400" y="500678"/>
            <a:ext cx="588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/>
              <a:t>Provider’s Billing Office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4295" y="1203806"/>
            <a:ext cx="7467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Provider’s Billing Officer receives reformatted payment details for posting to patient accounts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Provider may receive payment via paper check, ACH / EFT or VCC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Handling cost 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EFT – low cost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VCC - relatively high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Paper checks – costly &amp; cumbersome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925" y="4518208"/>
            <a:ext cx="2362200" cy="14594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2978" y="4485369"/>
            <a:ext cx="3329626" cy="15374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228" y="4559248"/>
            <a:ext cx="2457143" cy="1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27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 txBox="1">
            <a:spLocks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BA6405-8A7E-47E9-9F0B-76C73EBEC847}" type="datetime1">
              <a:rPr lang="en-US" sz="1400">
                <a:solidFill>
                  <a:srgbClr val="000000"/>
                </a:solidFill>
              </a:rPr>
              <a:pPr eaLnBrk="1" hangingPunct="1"/>
              <a:t>11/13/2017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123" name="Rectangle 7" descr="Light horizontal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004B8D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0" y="6781800"/>
            <a:ext cx="9144000" cy="152400"/>
          </a:xfrm>
          <a:prstGeom prst="rect">
            <a:avLst/>
          </a:prstGeom>
          <a:gradFill rotWithShape="1">
            <a:gsLst>
              <a:gs pos="0">
                <a:srgbClr val="FFEA96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Text Box 14"/>
          <p:cNvSpPr txBox="1">
            <a:spLocks noChangeArrowheads="1"/>
          </p:cNvSpPr>
          <p:nvPr/>
        </p:nvSpPr>
        <p:spPr bwMode="auto">
          <a:xfrm>
            <a:off x="0" y="6172200"/>
            <a:ext cx="3429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BCE23473-59F1-463E-8C3C-26F7B9C5E8EC}" type="datetime1">
              <a:rPr lang="en-US" sz="1600">
                <a:solidFill>
                  <a:srgbClr val="D9D9D9"/>
                </a:solidFill>
                <a:latin typeface="Gill Sans MT" pitchFamily="34" charset="0"/>
              </a:rPr>
              <a:pPr eaLnBrk="1" hangingPunct="1">
                <a:spcBef>
                  <a:spcPct val="50000"/>
                </a:spcBef>
              </a:pPr>
              <a:t>11/13/2017</a:t>
            </a:fld>
            <a:endParaRPr lang="en-US" sz="1600">
              <a:solidFill>
                <a:srgbClr val="D9D9D9"/>
              </a:solidFill>
              <a:latin typeface="Gill Sans MT" pitchFamily="34" charset="0"/>
            </a:endParaRPr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0" y="-76200"/>
            <a:ext cx="9144000" cy="304800"/>
          </a:xfrm>
          <a:prstGeom prst="rect">
            <a:avLst/>
          </a:prstGeom>
          <a:gradFill rotWithShape="1">
            <a:gsLst>
              <a:gs pos="0">
                <a:srgbClr val="FFE88E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0" y="59436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0" y="6248400"/>
            <a:ext cx="9144000" cy="457200"/>
          </a:xfrm>
          <a:prstGeom prst="rect">
            <a:avLst/>
          </a:prstGeom>
          <a:solidFill>
            <a:srgbClr val="003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9" name="Picture 9" descr="Dome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0613"/>
            <a:ext cx="86995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0" y="6186488"/>
            <a:ext cx="487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D9D9D9"/>
                </a:solidFill>
                <a:latin typeface="Gill Sans MT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466631"/>
            <a:ext cx="7381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/>
              <a:t>Provider’s Billing Office - Continued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4295" y="1203806"/>
            <a:ext cx="7467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Provider’s Billing Office </a:t>
            </a:r>
            <a:r>
              <a:rPr lang="en-US" u="sng" dirty="0"/>
              <a:t>MUST</a:t>
            </a:r>
            <a:r>
              <a:rPr lang="en-US" dirty="0"/>
              <a:t> register with Payer’s Clearing House to receive electronic payment (EFT) or VCC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Without registration, payment defaults to paper check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Provider </a:t>
            </a:r>
            <a:r>
              <a:rPr lang="en-US" u="sng" dirty="0"/>
              <a:t>MUST</a:t>
            </a:r>
            <a:r>
              <a:rPr lang="en-US" dirty="0"/>
              <a:t> also register with Payer’s Clearing House to receive electronic remittance 835 file (claims detail)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050" y="3675928"/>
            <a:ext cx="3895238" cy="2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63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 txBox="1">
            <a:spLocks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BA6405-8A7E-47E9-9F0B-76C73EBEC847}" type="datetime1">
              <a:rPr lang="en-US" sz="1400">
                <a:solidFill>
                  <a:srgbClr val="000000"/>
                </a:solidFill>
              </a:rPr>
              <a:pPr eaLnBrk="1" hangingPunct="1"/>
              <a:t>11/13/2017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123" name="Rectangle 7" descr="Light horizontal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004B8D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0" y="6781800"/>
            <a:ext cx="9144000" cy="152400"/>
          </a:xfrm>
          <a:prstGeom prst="rect">
            <a:avLst/>
          </a:prstGeom>
          <a:gradFill rotWithShape="1">
            <a:gsLst>
              <a:gs pos="0">
                <a:srgbClr val="FFEA96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Text Box 14"/>
          <p:cNvSpPr txBox="1">
            <a:spLocks noChangeArrowheads="1"/>
          </p:cNvSpPr>
          <p:nvPr/>
        </p:nvSpPr>
        <p:spPr bwMode="auto">
          <a:xfrm>
            <a:off x="0" y="6172200"/>
            <a:ext cx="3429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BCE23473-59F1-463E-8C3C-26F7B9C5E8EC}" type="datetime1">
              <a:rPr lang="en-US" sz="1600">
                <a:solidFill>
                  <a:srgbClr val="D9D9D9"/>
                </a:solidFill>
                <a:latin typeface="Gill Sans MT" pitchFamily="34" charset="0"/>
              </a:rPr>
              <a:pPr eaLnBrk="1" hangingPunct="1">
                <a:spcBef>
                  <a:spcPct val="50000"/>
                </a:spcBef>
              </a:pPr>
              <a:t>11/13/2017</a:t>
            </a:fld>
            <a:endParaRPr lang="en-US" sz="1600">
              <a:solidFill>
                <a:srgbClr val="D9D9D9"/>
              </a:solidFill>
              <a:latin typeface="Gill Sans MT" pitchFamily="34" charset="0"/>
            </a:endParaRPr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0" y="-76200"/>
            <a:ext cx="9144000" cy="304800"/>
          </a:xfrm>
          <a:prstGeom prst="rect">
            <a:avLst/>
          </a:prstGeom>
          <a:gradFill rotWithShape="1">
            <a:gsLst>
              <a:gs pos="0">
                <a:srgbClr val="FFE88E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0" y="59436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0" y="6248400"/>
            <a:ext cx="9144000" cy="457200"/>
          </a:xfrm>
          <a:prstGeom prst="rect">
            <a:avLst/>
          </a:prstGeom>
          <a:solidFill>
            <a:srgbClr val="003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9" name="Picture 9" descr="Dome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0613"/>
            <a:ext cx="86995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0" y="6186488"/>
            <a:ext cx="487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D9D9D9"/>
                </a:solidFill>
                <a:latin typeface="Gill Sans MT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5400" y="500678"/>
            <a:ext cx="5886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u="sng" dirty="0"/>
              <a:t>Provider’s Bank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" y="1447234"/>
            <a:ext cx="7467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Lockbox Service - If Provider elects to receive payment via paper check, it may be mailed to a lockbox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Lockbox services include -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imaging of checks and remittances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creation of manufactured 835 files using optical character recognition (OCR)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OCR processes digitalize images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Bank will deliver manufactured 835 files to Provider’s Clearing House or directly to Provider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4305176"/>
            <a:ext cx="2032804" cy="168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27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 txBox="1">
            <a:spLocks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BA6405-8A7E-47E9-9F0B-76C73EBEC847}" type="datetime1">
              <a:rPr lang="en-US" sz="1400">
                <a:solidFill>
                  <a:srgbClr val="000000"/>
                </a:solidFill>
              </a:rPr>
              <a:pPr eaLnBrk="1" hangingPunct="1"/>
              <a:t>11/13/2017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123" name="Rectangle 7" descr="Light horizontal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004B8D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0" y="6781800"/>
            <a:ext cx="9144000" cy="152400"/>
          </a:xfrm>
          <a:prstGeom prst="rect">
            <a:avLst/>
          </a:prstGeom>
          <a:gradFill rotWithShape="1">
            <a:gsLst>
              <a:gs pos="0">
                <a:srgbClr val="FFEA96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Text Box 14"/>
          <p:cNvSpPr txBox="1">
            <a:spLocks noChangeArrowheads="1"/>
          </p:cNvSpPr>
          <p:nvPr/>
        </p:nvSpPr>
        <p:spPr bwMode="auto">
          <a:xfrm>
            <a:off x="0" y="6172200"/>
            <a:ext cx="3429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BCE23473-59F1-463E-8C3C-26F7B9C5E8EC}" type="datetime1">
              <a:rPr lang="en-US" sz="1600">
                <a:solidFill>
                  <a:srgbClr val="D9D9D9"/>
                </a:solidFill>
                <a:latin typeface="Gill Sans MT" pitchFamily="34" charset="0"/>
              </a:rPr>
              <a:pPr eaLnBrk="1" hangingPunct="1">
                <a:spcBef>
                  <a:spcPct val="50000"/>
                </a:spcBef>
              </a:pPr>
              <a:t>11/13/2017</a:t>
            </a:fld>
            <a:endParaRPr lang="en-US" sz="1600">
              <a:solidFill>
                <a:srgbClr val="D9D9D9"/>
              </a:solidFill>
              <a:latin typeface="Gill Sans MT" pitchFamily="34" charset="0"/>
            </a:endParaRPr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0" y="-76200"/>
            <a:ext cx="9144000" cy="304800"/>
          </a:xfrm>
          <a:prstGeom prst="rect">
            <a:avLst/>
          </a:prstGeom>
          <a:gradFill rotWithShape="1">
            <a:gsLst>
              <a:gs pos="0">
                <a:srgbClr val="FFE88E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0" y="59436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0" y="6248400"/>
            <a:ext cx="9144000" cy="457200"/>
          </a:xfrm>
          <a:prstGeom prst="rect">
            <a:avLst/>
          </a:prstGeom>
          <a:solidFill>
            <a:srgbClr val="003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9" name="Picture 9" descr="Dome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0613"/>
            <a:ext cx="86995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0" y="6186488"/>
            <a:ext cx="487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D9D9D9"/>
                </a:solidFill>
                <a:latin typeface="Gill Sans MT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1744" y="533400"/>
            <a:ext cx="657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/>
              <a:t>Provider’s Bank Continued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" y="1447234"/>
            <a:ext cx="7467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Alternate Check Deposit Options -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Remote Deposit – checks received in regular mail may be deposited through Remote deposit scanners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Banking Center – checks may also be hand delivered to banking center for deposit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Bank Cash Vault  – checks can be picked by armored car and delivered to the bank’s cash vault for processing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79" y="4407037"/>
            <a:ext cx="2371521" cy="1581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2466" y="4407037"/>
            <a:ext cx="2771467" cy="15087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4420753"/>
            <a:ext cx="2276190" cy="1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19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 txBox="1">
            <a:spLocks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40126E-9107-4325-9CE7-5C9479F7FB8F}" type="datetime1">
              <a:rPr lang="en-US" sz="1400"/>
              <a:pPr eaLnBrk="1" hangingPunct="1"/>
              <a:t>11/13/2017</a:t>
            </a:fld>
            <a:endParaRPr lang="en-US" sz="1400"/>
          </a:p>
        </p:txBody>
      </p:sp>
      <p:sp>
        <p:nvSpPr>
          <p:cNvPr id="4099" name="Rectangle 7" descr="Light horizontal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004B8D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0" y="6781800"/>
            <a:ext cx="9144000" cy="152400"/>
          </a:xfrm>
          <a:prstGeom prst="rect">
            <a:avLst/>
          </a:prstGeom>
          <a:gradFill rotWithShape="1">
            <a:gsLst>
              <a:gs pos="0">
                <a:srgbClr val="FFEA96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0" y="6172200"/>
            <a:ext cx="342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207985A5-9444-487F-B158-3D59DC9E4B6E}" type="datetime1">
              <a:rPr lang="en-US" sz="1600">
                <a:solidFill>
                  <a:schemeClr val="bg1">
                    <a:lumMod val="85000"/>
                  </a:schemeClr>
                </a:solidFill>
                <a:latin typeface="Gill Sans MT" pitchFamily="34" charset="0"/>
              </a:rPr>
              <a:pPr>
                <a:spcBef>
                  <a:spcPct val="50000"/>
                </a:spcBef>
                <a:defRPr/>
              </a:pPr>
              <a:t>11/13/2017</a:t>
            </a:fld>
            <a:endParaRPr lang="en-US" sz="1600" dirty="0">
              <a:solidFill>
                <a:schemeClr val="bg1">
                  <a:lumMod val="8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0" y="-76200"/>
            <a:ext cx="9144000" cy="304800"/>
          </a:xfrm>
          <a:prstGeom prst="rect">
            <a:avLst/>
          </a:prstGeom>
          <a:gradFill rotWithShape="1">
            <a:gsLst>
              <a:gs pos="0">
                <a:srgbClr val="FFE88E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3" name="Text Box 11"/>
          <p:cNvSpPr txBox="1">
            <a:spLocks noChangeArrowheads="1"/>
          </p:cNvSpPr>
          <p:nvPr/>
        </p:nvSpPr>
        <p:spPr bwMode="auto">
          <a:xfrm>
            <a:off x="0" y="59436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6248400"/>
            <a:ext cx="9144000" cy="457200"/>
          </a:xfrm>
          <a:prstGeom prst="rect">
            <a:avLst/>
          </a:prstGeom>
          <a:solidFill>
            <a:srgbClr val="003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5" name="Picture 9" descr="Dome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6245225"/>
            <a:ext cx="86995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0" y="6186488"/>
            <a:ext cx="487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Gill Sans MT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7599" y="612182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/>
              <a:t>End of the Journey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8175" y="1180041"/>
            <a:ext cx="7467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Patients receive Explanation of Benefits (EOB) in the mail or electronically at their home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EOB’s outline services, costs and coverage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Many Provider offices encourage patients to visit a secure website to obtain this information and more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738" y="2965051"/>
            <a:ext cx="4266667" cy="3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48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 txBox="1">
            <a:spLocks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BA6405-8A7E-47E9-9F0B-76C73EBEC847}" type="datetime1">
              <a:rPr lang="en-US" sz="1400">
                <a:solidFill>
                  <a:srgbClr val="000000"/>
                </a:solidFill>
              </a:rPr>
              <a:pPr eaLnBrk="1" hangingPunct="1"/>
              <a:t>11/13/2017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123" name="Rectangle 7" descr="Light horizontal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004B8D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0" y="6781800"/>
            <a:ext cx="9144000" cy="152400"/>
          </a:xfrm>
          <a:prstGeom prst="rect">
            <a:avLst/>
          </a:prstGeom>
          <a:gradFill rotWithShape="1">
            <a:gsLst>
              <a:gs pos="0">
                <a:srgbClr val="FFEA96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Text Box 14"/>
          <p:cNvSpPr txBox="1">
            <a:spLocks noChangeArrowheads="1"/>
          </p:cNvSpPr>
          <p:nvPr/>
        </p:nvSpPr>
        <p:spPr bwMode="auto">
          <a:xfrm>
            <a:off x="0" y="6172200"/>
            <a:ext cx="3429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BCE23473-59F1-463E-8C3C-26F7B9C5E8EC}" type="datetime1">
              <a:rPr lang="en-US" sz="1600">
                <a:solidFill>
                  <a:srgbClr val="D9D9D9"/>
                </a:solidFill>
                <a:latin typeface="Gill Sans MT" pitchFamily="34" charset="0"/>
              </a:rPr>
              <a:pPr eaLnBrk="1" hangingPunct="1">
                <a:spcBef>
                  <a:spcPct val="50000"/>
                </a:spcBef>
              </a:pPr>
              <a:t>11/13/2017</a:t>
            </a:fld>
            <a:endParaRPr lang="en-US" sz="1600">
              <a:solidFill>
                <a:srgbClr val="D9D9D9"/>
              </a:solidFill>
              <a:latin typeface="Gill Sans MT" pitchFamily="34" charset="0"/>
            </a:endParaRPr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0" y="-76200"/>
            <a:ext cx="9144000" cy="304800"/>
          </a:xfrm>
          <a:prstGeom prst="rect">
            <a:avLst/>
          </a:prstGeom>
          <a:gradFill rotWithShape="1">
            <a:gsLst>
              <a:gs pos="0">
                <a:srgbClr val="FFE88E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1600200" y="5563613"/>
            <a:ext cx="55441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i="1" dirty="0">
                <a:solidFill>
                  <a:srgbClr val="FF0000"/>
                </a:solidFill>
              </a:rPr>
              <a:t>Questions ??????</a:t>
            </a:r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0" y="6248400"/>
            <a:ext cx="9144000" cy="457200"/>
          </a:xfrm>
          <a:prstGeom prst="rect">
            <a:avLst/>
          </a:prstGeom>
          <a:solidFill>
            <a:srgbClr val="003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9" name="Picture 9" descr="Dome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0613"/>
            <a:ext cx="86995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0" y="6186488"/>
            <a:ext cx="487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D9D9D9"/>
                </a:solidFill>
                <a:latin typeface="Gill Sans MT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15897"/>
            <a:ext cx="4038095" cy="5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19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 txBox="1">
            <a:spLocks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E52911-C7D3-4AD5-AE46-71FC5F9A6462}" type="datetime1">
              <a:rPr lang="en-US" sz="1400"/>
              <a:pPr eaLnBrk="1" hangingPunct="1"/>
              <a:t>11/13/2017</a:t>
            </a:fld>
            <a:endParaRPr lang="en-US" sz="1400"/>
          </a:p>
        </p:txBody>
      </p:sp>
      <p:sp>
        <p:nvSpPr>
          <p:cNvPr id="3075" name="Rectangle 7" descr="Light horizontal"/>
          <p:cNvSpPr>
            <a:spLocks noChangeArrowheads="1"/>
          </p:cNvSpPr>
          <p:nvPr/>
        </p:nvSpPr>
        <p:spPr bwMode="auto">
          <a:xfrm>
            <a:off x="0" y="6180138"/>
            <a:ext cx="9144000" cy="685800"/>
          </a:xfrm>
          <a:prstGeom prst="rect">
            <a:avLst/>
          </a:prstGeom>
          <a:solidFill>
            <a:srgbClr val="004B8D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0" y="6781800"/>
            <a:ext cx="9144000" cy="152400"/>
          </a:xfrm>
          <a:prstGeom prst="rect">
            <a:avLst/>
          </a:prstGeom>
          <a:gradFill rotWithShape="1">
            <a:gsLst>
              <a:gs pos="0">
                <a:srgbClr val="FFEA96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0" y="6172200"/>
            <a:ext cx="342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207985A5-9444-487F-B158-3D59DC9E4B6E}" type="datetime1">
              <a:rPr lang="en-US" sz="1600">
                <a:solidFill>
                  <a:schemeClr val="bg1">
                    <a:lumMod val="85000"/>
                  </a:schemeClr>
                </a:solidFill>
                <a:latin typeface="Gill Sans MT" pitchFamily="34" charset="0"/>
              </a:rPr>
              <a:pPr>
                <a:spcBef>
                  <a:spcPct val="50000"/>
                </a:spcBef>
                <a:defRPr/>
              </a:pPr>
              <a:t>11/13/2017</a:t>
            </a:fld>
            <a:endParaRPr lang="en-US" sz="1600" dirty="0">
              <a:solidFill>
                <a:schemeClr val="bg1">
                  <a:lumMod val="8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0" y="-76200"/>
            <a:ext cx="9144000" cy="304800"/>
          </a:xfrm>
          <a:prstGeom prst="rect">
            <a:avLst/>
          </a:prstGeom>
          <a:gradFill rotWithShape="1">
            <a:gsLst>
              <a:gs pos="0">
                <a:srgbClr val="FFE88E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9" name="Text Box 11"/>
          <p:cNvSpPr txBox="1">
            <a:spLocks noChangeArrowheads="1"/>
          </p:cNvSpPr>
          <p:nvPr/>
        </p:nvSpPr>
        <p:spPr bwMode="auto">
          <a:xfrm>
            <a:off x="0" y="59436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080" name="Rectangle 10"/>
          <p:cNvSpPr>
            <a:spLocks noChangeArrowheads="1"/>
          </p:cNvSpPr>
          <p:nvPr/>
        </p:nvSpPr>
        <p:spPr bwMode="auto">
          <a:xfrm>
            <a:off x="0" y="6248400"/>
            <a:ext cx="9144000" cy="457200"/>
          </a:xfrm>
          <a:prstGeom prst="rect">
            <a:avLst/>
          </a:prstGeom>
          <a:solidFill>
            <a:srgbClr val="003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81" name="Picture 9" descr="Dome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0613"/>
            <a:ext cx="86995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0" y="6186488"/>
            <a:ext cx="487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65649"/>
            <a:ext cx="7001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/>
              <a:t>Journey of a Claim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6" y="1613775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Patient Experience @ TOS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371600" y="1065143"/>
            <a:ext cx="457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798638" y="1091059"/>
            <a:ext cx="85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Front </a:t>
            </a:r>
          </a:p>
          <a:p>
            <a:pPr algn="ctr"/>
            <a:r>
              <a:rPr lang="en-US" b="1" dirty="0"/>
              <a:t>Desk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2806699" y="1141343"/>
            <a:ext cx="457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310334" y="1128024"/>
            <a:ext cx="960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Billing Office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4343400" y="1150962"/>
            <a:ext cx="447674" cy="561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702176" y="948048"/>
            <a:ext cx="1476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Provider </a:t>
            </a:r>
          </a:p>
          <a:p>
            <a:pPr algn="ctr"/>
            <a:r>
              <a:rPr lang="en-US" b="1" dirty="0"/>
              <a:t>Clearing </a:t>
            </a:r>
          </a:p>
          <a:p>
            <a:pPr algn="ctr"/>
            <a:r>
              <a:rPr lang="en-US" b="1" dirty="0"/>
              <a:t>House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6045200" y="1169445"/>
            <a:ext cx="457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448425" y="94819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Payer </a:t>
            </a:r>
          </a:p>
          <a:p>
            <a:pPr algn="ctr"/>
            <a:r>
              <a:rPr lang="en-US" b="1" dirty="0"/>
              <a:t>Clearing</a:t>
            </a:r>
          </a:p>
          <a:p>
            <a:pPr algn="ctr"/>
            <a:r>
              <a:rPr lang="en-US" b="1" dirty="0"/>
              <a:t>House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7620000" y="1211045"/>
            <a:ext cx="457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992269" y="1251135"/>
            <a:ext cx="99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Insurer</a:t>
            </a:r>
          </a:p>
        </p:txBody>
      </p:sp>
      <p:sp>
        <p:nvSpPr>
          <p:cNvPr id="13" name="Curved Left Arrow 12"/>
          <p:cNvSpPr/>
          <p:nvPr/>
        </p:nvSpPr>
        <p:spPr>
          <a:xfrm>
            <a:off x="8220869" y="1871378"/>
            <a:ext cx="769937" cy="2162405"/>
          </a:xfrm>
          <a:prstGeom prst="curvedLeftArrow">
            <a:avLst>
              <a:gd name="adj1" fmla="val 25000"/>
              <a:gd name="adj2" fmla="val 50000"/>
              <a:gd name="adj3" fmla="val 184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74340" y="3355214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Payer </a:t>
            </a:r>
          </a:p>
          <a:p>
            <a:pPr algn="ctr"/>
            <a:r>
              <a:rPr lang="en-US" b="1" dirty="0"/>
              <a:t>Clearing</a:t>
            </a:r>
          </a:p>
          <a:p>
            <a:pPr algn="ctr"/>
            <a:r>
              <a:rPr lang="en-US" b="1" dirty="0"/>
              <a:t>House</a:t>
            </a:r>
          </a:p>
        </p:txBody>
      </p:sp>
      <p:sp>
        <p:nvSpPr>
          <p:cNvPr id="37" name="Right Arrow 36"/>
          <p:cNvSpPr/>
          <p:nvPr/>
        </p:nvSpPr>
        <p:spPr>
          <a:xfrm flipH="1">
            <a:off x="6206015" y="3595586"/>
            <a:ext cx="568325" cy="5032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 flipH="1">
            <a:off x="4554536" y="3566063"/>
            <a:ext cx="568325" cy="5508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926251" y="3363946"/>
            <a:ext cx="1476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Provider </a:t>
            </a:r>
          </a:p>
          <a:p>
            <a:pPr algn="ctr"/>
            <a:r>
              <a:rPr lang="en-US" b="1" dirty="0"/>
              <a:t>Clearing </a:t>
            </a:r>
          </a:p>
          <a:p>
            <a:pPr algn="ctr"/>
            <a:r>
              <a:rPr lang="en-US" b="1" dirty="0"/>
              <a:t>House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02035" y="3558798"/>
            <a:ext cx="929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Billing Office</a:t>
            </a:r>
          </a:p>
        </p:txBody>
      </p:sp>
      <p:sp>
        <p:nvSpPr>
          <p:cNvPr id="41" name="Right Arrow 40"/>
          <p:cNvSpPr/>
          <p:nvPr/>
        </p:nvSpPr>
        <p:spPr>
          <a:xfrm flipH="1">
            <a:off x="3153719" y="3504933"/>
            <a:ext cx="482598" cy="6288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901026" y="3565420"/>
            <a:ext cx="1300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Provider’s Bank</a:t>
            </a:r>
          </a:p>
        </p:txBody>
      </p:sp>
      <p:sp>
        <p:nvSpPr>
          <p:cNvPr id="47" name="Right Arrow 46"/>
          <p:cNvSpPr/>
          <p:nvPr/>
        </p:nvSpPr>
        <p:spPr>
          <a:xfrm flipH="1">
            <a:off x="1473993" y="3557333"/>
            <a:ext cx="431007" cy="6288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299442" y="3540689"/>
            <a:ext cx="1174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Patient Receives EOB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42" y="4412311"/>
            <a:ext cx="1201950" cy="408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93" y="313646"/>
            <a:ext cx="600427" cy="12952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 txBox="1">
            <a:spLocks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40126E-9107-4325-9CE7-5C9479F7FB8F}" type="datetime1">
              <a:rPr lang="en-US" sz="1400"/>
              <a:pPr eaLnBrk="1" hangingPunct="1"/>
              <a:t>11/13/2017</a:t>
            </a:fld>
            <a:endParaRPr lang="en-US" sz="1400"/>
          </a:p>
        </p:txBody>
      </p:sp>
      <p:sp>
        <p:nvSpPr>
          <p:cNvPr id="4099" name="Rectangle 7" descr="Light horizontal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004B8D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0" y="6781800"/>
            <a:ext cx="9144000" cy="152400"/>
          </a:xfrm>
          <a:prstGeom prst="rect">
            <a:avLst/>
          </a:prstGeom>
          <a:gradFill rotWithShape="1">
            <a:gsLst>
              <a:gs pos="0">
                <a:srgbClr val="FFEA96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0" y="6172200"/>
            <a:ext cx="342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207985A5-9444-487F-B158-3D59DC9E4B6E}" type="datetime1">
              <a:rPr lang="en-US" sz="1600">
                <a:solidFill>
                  <a:schemeClr val="bg1">
                    <a:lumMod val="85000"/>
                  </a:schemeClr>
                </a:solidFill>
                <a:latin typeface="Gill Sans MT" pitchFamily="34" charset="0"/>
              </a:rPr>
              <a:pPr>
                <a:spcBef>
                  <a:spcPct val="50000"/>
                </a:spcBef>
                <a:defRPr/>
              </a:pPr>
              <a:t>11/13/2017</a:t>
            </a:fld>
            <a:endParaRPr lang="en-US" sz="1600" dirty="0">
              <a:solidFill>
                <a:schemeClr val="bg1">
                  <a:lumMod val="8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0" y="-76200"/>
            <a:ext cx="9144000" cy="304800"/>
          </a:xfrm>
          <a:prstGeom prst="rect">
            <a:avLst/>
          </a:prstGeom>
          <a:gradFill rotWithShape="1">
            <a:gsLst>
              <a:gs pos="0">
                <a:srgbClr val="FFE88E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3" name="Text Box 11"/>
          <p:cNvSpPr txBox="1">
            <a:spLocks noChangeArrowheads="1"/>
          </p:cNvSpPr>
          <p:nvPr/>
        </p:nvSpPr>
        <p:spPr bwMode="auto">
          <a:xfrm>
            <a:off x="0" y="59436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6248400"/>
            <a:ext cx="9144000" cy="457200"/>
          </a:xfrm>
          <a:prstGeom prst="rect">
            <a:avLst/>
          </a:prstGeom>
          <a:solidFill>
            <a:srgbClr val="003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5" name="Picture 9" descr="Dome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6245225"/>
            <a:ext cx="86995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0" y="6186488"/>
            <a:ext cx="487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Gill Sans MT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3000" y="500678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/>
              <a:t>Patient Experience at Time of Service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828800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Patient insurance verification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Acceptance of co-pay via cash, check, credit card, flex spending card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103843"/>
            <a:ext cx="3657600" cy="26413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 txBox="1">
            <a:spLocks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BA6405-8A7E-47E9-9F0B-76C73EBEC847}" type="datetime1">
              <a:rPr lang="en-US" sz="1400">
                <a:solidFill>
                  <a:srgbClr val="000000"/>
                </a:solidFill>
              </a:rPr>
              <a:pPr eaLnBrk="1" hangingPunct="1"/>
              <a:t>11/13/2017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123" name="Rectangle 7" descr="Light horizontal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004B8D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0" y="6781800"/>
            <a:ext cx="9144000" cy="152400"/>
          </a:xfrm>
          <a:prstGeom prst="rect">
            <a:avLst/>
          </a:prstGeom>
          <a:gradFill rotWithShape="1">
            <a:gsLst>
              <a:gs pos="0">
                <a:srgbClr val="FFEA96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Text Box 14"/>
          <p:cNvSpPr txBox="1">
            <a:spLocks noChangeArrowheads="1"/>
          </p:cNvSpPr>
          <p:nvPr/>
        </p:nvSpPr>
        <p:spPr bwMode="auto">
          <a:xfrm>
            <a:off x="0" y="6172200"/>
            <a:ext cx="3429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BCE23473-59F1-463E-8C3C-26F7B9C5E8EC}" type="datetime1">
              <a:rPr lang="en-US" sz="1600">
                <a:solidFill>
                  <a:srgbClr val="D9D9D9"/>
                </a:solidFill>
                <a:latin typeface="Gill Sans MT" pitchFamily="34" charset="0"/>
              </a:rPr>
              <a:pPr eaLnBrk="1" hangingPunct="1">
                <a:spcBef>
                  <a:spcPct val="50000"/>
                </a:spcBef>
              </a:pPr>
              <a:t>11/13/2017</a:t>
            </a:fld>
            <a:endParaRPr lang="en-US" sz="1600">
              <a:solidFill>
                <a:srgbClr val="D9D9D9"/>
              </a:solidFill>
              <a:latin typeface="Gill Sans MT" pitchFamily="34" charset="0"/>
            </a:endParaRPr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0" y="-76200"/>
            <a:ext cx="9144000" cy="304800"/>
          </a:xfrm>
          <a:prstGeom prst="rect">
            <a:avLst/>
          </a:prstGeom>
          <a:gradFill rotWithShape="1">
            <a:gsLst>
              <a:gs pos="0">
                <a:srgbClr val="FFE88E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0" y="59436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0" y="6248400"/>
            <a:ext cx="9144000" cy="457200"/>
          </a:xfrm>
          <a:prstGeom prst="rect">
            <a:avLst/>
          </a:prstGeom>
          <a:solidFill>
            <a:srgbClr val="003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9" name="Picture 9" descr="Dome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0613"/>
            <a:ext cx="86995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0" y="6186488"/>
            <a:ext cx="487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D9D9D9"/>
                </a:solidFill>
                <a:latin typeface="Gill Sans MT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4826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/>
              <a:t>Provider’s (Doctor’s) Front Desk Administration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9385" y="1426488"/>
            <a:ext cx="712581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Reports encounter to the Provider’s (Doctor’s) Billing Office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Patient payments received at time of service (TOS) are deposited by visiting banking center, armored car, remote deposit (image cash letter) and credit card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Credit card intake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Provider maintains relationship with Merchant Processor and Gateway Provider if needed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Equipment – multiple selections possible such as –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single processing unit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internet based (software as a service)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card readers - chip or magnetic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integrated payment and AR posting like EPIC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 txBox="1">
            <a:spLocks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BA6405-8A7E-47E9-9F0B-76C73EBEC847}" type="datetime1">
              <a:rPr lang="en-US" sz="1400">
                <a:solidFill>
                  <a:srgbClr val="000000"/>
                </a:solidFill>
              </a:rPr>
              <a:pPr eaLnBrk="1" hangingPunct="1"/>
              <a:t>11/13/2017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123" name="Rectangle 7" descr="Light horizontal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004B8D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0" y="6781800"/>
            <a:ext cx="9144000" cy="152400"/>
          </a:xfrm>
          <a:prstGeom prst="rect">
            <a:avLst/>
          </a:prstGeom>
          <a:gradFill rotWithShape="1">
            <a:gsLst>
              <a:gs pos="0">
                <a:srgbClr val="FFEA96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Text Box 14"/>
          <p:cNvSpPr txBox="1">
            <a:spLocks noChangeArrowheads="1"/>
          </p:cNvSpPr>
          <p:nvPr/>
        </p:nvSpPr>
        <p:spPr bwMode="auto">
          <a:xfrm>
            <a:off x="0" y="6172200"/>
            <a:ext cx="3429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BCE23473-59F1-463E-8C3C-26F7B9C5E8EC}" type="datetime1">
              <a:rPr lang="en-US" sz="1600">
                <a:solidFill>
                  <a:srgbClr val="D9D9D9"/>
                </a:solidFill>
                <a:latin typeface="Gill Sans MT" pitchFamily="34" charset="0"/>
              </a:rPr>
              <a:pPr eaLnBrk="1" hangingPunct="1">
                <a:spcBef>
                  <a:spcPct val="50000"/>
                </a:spcBef>
              </a:pPr>
              <a:t>11/13/2017</a:t>
            </a:fld>
            <a:endParaRPr lang="en-US" sz="1600">
              <a:solidFill>
                <a:srgbClr val="D9D9D9"/>
              </a:solidFill>
              <a:latin typeface="Gill Sans MT" pitchFamily="34" charset="0"/>
            </a:endParaRPr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0" y="-76200"/>
            <a:ext cx="9144000" cy="304800"/>
          </a:xfrm>
          <a:prstGeom prst="rect">
            <a:avLst/>
          </a:prstGeom>
          <a:gradFill rotWithShape="1">
            <a:gsLst>
              <a:gs pos="0">
                <a:srgbClr val="FFE88E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0" y="59436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0" y="6248400"/>
            <a:ext cx="9144000" cy="457200"/>
          </a:xfrm>
          <a:prstGeom prst="rect">
            <a:avLst/>
          </a:prstGeom>
          <a:solidFill>
            <a:srgbClr val="003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9" name="Picture 9" descr="Dome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0613"/>
            <a:ext cx="86995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0" y="6186488"/>
            <a:ext cx="487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D9D9D9"/>
                </a:solidFill>
                <a:latin typeface="Gill Sans MT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95400" y="500678"/>
            <a:ext cx="588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/>
              <a:t>Provider’s Billing Office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8990" y="1819922"/>
            <a:ext cx="71258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Encounter including procedure information received by Provider’s Billing Office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Invoice created using standard coding and submitted to the Provider’s Clearing House electronically using standard 837 file format or other comparable format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373502"/>
            <a:ext cx="2362200" cy="275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26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 txBox="1">
            <a:spLocks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BA6405-8A7E-47E9-9F0B-76C73EBEC847}" type="datetime1">
              <a:rPr lang="en-US" sz="1400">
                <a:solidFill>
                  <a:srgbClr val="000000"/>
                </a:solidFill>
              </a:rPr>
              <a:pPr eaLnBrk="1" hangingPunct="1"/>
              <a:t>11/13/2017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123" name="Rectangle 7" descr="Light horizontal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004B8D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0" y="6781800"/>
            <a:ext cx="9144000" cy="152400"/>
          </a:xfrm>
          <a:prstGeom prst="rect">
            <a:avLst/>
          </a:prstGeom>
          <a:gradFill rotWithShape="1">
            <a:gsLst>
              <a:gs pos="0">
                <a:srgbClr val="FFEA96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Text Box 14"/>
          <p:cNvSpPr txBox="1">
            <a:spLocks noChangeArrowheads="1"/>
          </p:cNvSpPr>
          <p:nvPr/>
        </p:nvSpPr>
        <p:spPr bwMode="auto">
          <a:xfrm>
            <a:off x="0" y="6172200"/>
            <a:ext cx="3429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BCE23473-59F1-463E-8C3C-26F7B9C5E8EC}" type="datetime1">
              <a:rPr lang="en-US" sz="1600">
                <a:solidFill>
                  <a:srgbClr val="D9D9D9"/>
                </a:solidFill>
                <a:latin typeface="Gill Sans MT" pitchFamily="34" charset="0"/>
              </a:rPr>
              <a:pPr eaLnBrk="1" hangingPunct="1">
                <a:spcBef>
                  <a:spcPct val="50000"/>
                </a:spcBef>
              </a:pPr>
              <a:t>11/13/2017</a:t>
            </a:fld>
            <a:endParaRPr lang="en-US" sz="1600">
              <a:solidFill>
                <a:srgbClr val="D9D9D9"/>
              </a:solidFill>
              <a:latin typeface="Gill Sans MT" pitchFamily="34" charset="0"/>
            </a:endParaRPr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0" y="-76200"/>
            <a:ext cx="9144000" cy="304800"/>
          </a:xfrm>
          <a:prstGeom prst="rect">
            <a:avLst/>
          </a:prstGeom>
          <a:gradFill rotWithShape="1">
            <a:gsLst>
              <a:gs pos="0">
                <a:srgbClr val="FFE88E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0" y="59436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0" y="6248400"/>
            <a:ext cx="9144000" cy="457200"/>
          </a:xfrm>
          <a:prstGeom prst="rect">
            <a:avLst/>
          </a:prstGeom>
          <a:solidFill>
            <a:srgbClr val="003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9" name="Picture 9" descr="Dome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0613"/>
            <a:ext cx="86995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0" y="6186488"/>
            <a:ext cx="487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D9D9D9"/>
                </a:solidFill>
                <a:latin typeface="Gill Sans MT" pitchFamily="34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4445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u="sng" dirty="0"/>
              <a:t>Provider’s Clearing House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8990" y="1819922"/>
            <a:ext cx="71258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Claim invoice information received and reviewed / reformatted to ensure compliance with 837 file format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Invoice details submitted to the Insurer’s (Payer’s) Clearing House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352543"/>
            <a:ext cx="5171495" cy="259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30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 txBox="1">
            <a:spLocks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BA6405-8A7E-47E9-9F0B-76C73EBEC847}" type="datetime1">
              <a:rPr lang="en-US" sz="1400">
                <a:solidFill>
                  <a:srgbClr val="000000"/>
                </a:solidFill>
              </a:rPr>
              <a:pPr eaLnBrk="1" hangingPunct="1"/>
              <a:t>11/13/2017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123" name="Rectangle 7" descr="Light horizontal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004B8D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0" y="6781800"/>
            <a:ext cx="9144000" cy="152400"/>
          </a:xfrm>
          <a:prstGeom prst="rect">
            <a:avLst/>
          </a:prstGeom>
          <a:gradFill rotWithShape="1">
            <a:gsLst>
              <a:gs pos="0">
                <a:srgbClr val="FFEA96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Text Box 14"/>
          <p:cNvSpPr txBox="1">
            <a:spLocks noChangeArrowheads="1"/>
          </p:cNvSpPr>
          <p:nvPr/>
        </p:nvSpPr>
        <p:spPr bwMode="auto">
          <a:xfrm>
            <a:off x="0" y="6172200"/>
            <a:ext cx="3429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BCE23473-59F1-463E-8C3C-26F7B9C5E8EC}" type="datetime1">
              <a:rPr lang="en-US" sz="1600">
                <a:solidFill>
                  <a:srgbClr val="D9D9D9"/>
                </a:solidFill>
                <a:latin typeface="Gill Sans MT" pitchFamily="34" charset="0"/>
              </a:rPr>
              <a:pPr eaLnBrk="1" hangingPunct="1">
                <a:spcBef>
                  <a:spcPct val="50000"/>
                </a:spcBef>
              </a:pPr>
              <a:t>11/13/2017</a:t>
            </a:fld>
            <a:endParaRPr lang="en-US" sz="1600">
              <a:solidFill>
                <a:srgbClr val="D9D9D9"/>
              </a:solidFill>
              <a:latin typeface="Gill Sans MT" pitchFamily="34" charset="0"/>
            </a:endParaRPr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0" y="-76200"/>
            <a:ext cx="9144000" cy="304800"/>
          </a:xfrm>
          <a:prstGeom prst="rect">
            <a:avLst/>
          </a:prstGeom>
          <a:gradFill rotWithShape="1">
            <a:gsLst>
              <a:gs pos="0">
                <a:srgbClr val="FFE88E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0" y="59436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0" y="6248400"/>
            <a:ext cx="9144000" cy="457200"/>
          </a:xfrm>
          <a:prstGeom prst="rect">
            <a:avLst/>
          </a:prstGeom>
          <a:solidFill>
            <a:srgbClr val="003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9" name="Picture 9" descr="Dome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0613"/>
            <a:ext cx="86995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0" y="6186488"/>
            <a:ext cx="487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D9D9D9"/>
                </a:solidFill>
                <a:latin typeface="Gill Sans MT" pitchFamily="34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1495" y="362178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u="sng" dirty="0"/>
              <a:t>Payer’s Clearing House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2421" y="1776527"/>
            <a:ext cx="7125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Claim invoice information received and reviewed / reformatted to enable the Insurer’s payment processing software to consume the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721" y="2928457"/>
            <a:ext cx="3758945" cy="317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46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 txBox="1">
            <a:spLocks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BA6405-8A7E-47E9-9F0B-76C73EBEC847}" type="datetime1">
              <a:rPr lang="en-US" sz="1400">
                <a:solidFill>
                  <a:srgbClr val="000000"/>
                </a:solidFill>
              </a:rPr>
              <a:pPr eaLnBrk="1" hangingPunct="1"/>
              <a:t>11/13/2017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123" name="Rectangle 7" descr="Light horizontal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004B8D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0" y="6781800"/>
            <a:ext cx="9144000" cy="152400"/>
          </a:xfrm>
          <a:prstGeom prst="rect">
            <a:avLst/>
          </a:prstGeom>
          <a:gradFill rotWithShape="1">
            <a:gsLst>
              <a:gs pos="0">
                <a:srgbClr val="FFEA96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Text Box 14"/>
          <p:cNvSpPr txBox="1">
            <a:spLocks noChangeArrowheads="1"/>
          </p:cNvSpPr>
          <p:nvPr/>
        </p:nvSpPr>
        <p:spPr bwMode="auto">
          <a:xfrm>
            <a:off x="0" y="6172200"/>
            <a:ext cx="3429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BCE23473-59F1-463E-8C3C-26F7B9C5E8EC}" type="datetime1">
              <a:rPr lang="en-US" sz="1600">
                <a:solidFill>
                  <a:srgbClr val="D9D9D9"/>
                </a:solidFill>
                <a:latin typeface="Gill Sans MT" pitchFamily="34" charset="0"/>
              </a:rPr>
              <a:pPr eaLnBrk="1" hangingPunct="1">
                <a:spcBef>
                  <a:spcPct val="50000"/>
                </a:spcBef>
              </a:pPr>
              <a:t>11/13/2017</a:t>
            </a:fld>
            <a:endParaRPr lang="en-US" sz="1600">
              <a:solidFill>
                <a:srgbClr val="D9D9D9"/>
              </a:solidFill>
              <a:latin typeface="Gill Sans MT" pitchFamily="34" charset="0"/>
            </a:endParaRPr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0" y="-76200"/>
            <a:ext cx="9144000" cy="304800"/>
          </a:xfrm>
          <a:prstGeom prst="rect">
            <a:avLst/>
          </a:prstGeom>
          <a:gradFill rotWithShape="1">
            <a:gsLst>
              <a:gs pos="0">
                <a:srgbClr val="FFE88E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0" y="59436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0" y="6248400"/>
            <a:ext cx="9144000" cy="457200"/>
          </a:xfrm>
          <a:prstGeom prst="rect">
            <a:avLst/>
          </a:prstGeom>
          <a:solidFill>
            <a:srgbClr val="003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9" name="Picture 9" descr="Dome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0613"/>
            <a:ext cx="86995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0" y="6186488"/>
            <a:ext cx="487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D9D9D9"/>
                </a:solidFill>
                <a:latin typeface="Gill Sans MT" pitchFamily="34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1495" y="362178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u="sng" dirty="0"/>
              <a:t>Insurer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2421" y="1776527"/>
            <a:ext cx="71258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Reviews member plan / coverage information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Reviews claims using specific criteria and adjudicates according to member’s plan fee schedule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Insurer runs payment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Insurer sends payment detail to its (Payer) Clearing House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270" y="4094706"/>
            <a:ext cx="1891930" cy="186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26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 txBox="1">
            <a:spLocks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BA6405-8A7E-47E9-9F0B-76C73EBEC847}" type="datetime1">
              <a:rPr lang="en-US" sz="1400">
                <a:solidFill>
                  <a:srgbClr val="000000"/>
                </a:solidFill>
              </a:rPr>
              <a:pPr eaLnBrk="1" hangingPunct="1"/>
              <a:t>11/13/2017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123" name="Rectangle 7" descr="Light horizontal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004B8D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0" y="6781800"/>
            <a:ext cx="9144000" cy="152400"/>
          </a:xfrm>
          <a:prstGeom prst="rect">
            <a:avLst/>
          </a:prstGeom>
          <a:gradFill rotWithShape="1">
            <a:gsLst>
              <a:gs pos="0">
                <a:srgbClr val="FFEA96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Text Box 14"/>
          <p:cNvSpPr txBox="1">
            <a:spLocks noChangeArrowheads="1"/>
          </p:cNvSpPr>
          <p:nvPr/>
        </p:nvSpPr>
        <p:spPr bwMode="auto">
          <a:xfrm>
            <a:off x="0" y="6172200"/>
            <a:ext cx="3429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BCE23473-59F1-463E-8C3C-26F7B9C5E8EC}" type="datetime1">
              <a:rPr lang="en-US" sz="1600">
                <a:solidFill>
                  <a:srgbClr val="D9D9D9"/>
                </a:solidFill>
                <a:latin typeface="Gill Sans MT" pitchFamily="34" charset="0"/>
              </a:rPr>
              <a:pPr eaLnBrk="1" hangingPunct="1">
                <a:spcBef>
                  <a:spcPct val="50000"/>
                </a:spcBef>
              </a:pPr>
              <a:t>11/13/2017</a:t>
            </a:fld>
            <a:endParaRPr lang="en-US" sz="1600">
              <a:solidFill>
                <a:srgbClr val="D9D9D9"/>
              </a:solidFill>
              <a:latin typeface="Gill Sans MT" pitchFamily="34" charset="0"/>
            </a:endParaRPr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0" y="-76200"/>
            <a:ext cx="9144000" cy="304800"/>
          </a:xfrm>
          <a:prstGeom prst="rect">
            <a:avLst/>
          </a:prstGeom>
          <a:gradFill rotWithShape="1">
            <a:gsLst>
              <a:gs pos="0">
                <a:srgbClr val="FFE88E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0" y="59436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0" y="6248400"/>
            <a:ext cx="9144000" cy="457200"/>
          </a:xfrm>
          <a:prstGeom prst="rect">
            <a:avLst/>
          </a:prstGeom>
          <a:solidFill>
            <a:srgbClr val="003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9" name="Picture 9" descr="Dome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0613"/>
            <a:ext cx="86995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0" y="6186488"/>
            <a:ext cx="487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D9D9D9"/>
                </a:solidFill>
                <a:latin typeface="Gill Sans MT" pitchFamily="34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33252" y="304800"/>
            <a:ext cx="72774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u="sng" dirty="0"/>
              <a:t>Journey of a Claim – Round-Trip!</a:t>
            </a:r>
          </a:p>
        </p:txBody>
      </p:sp>
      <p:sp>
        <p:nvSpPr>
          <p:cNvPr id="15" name="Curved Left Arrow 14"/>
          <p:cNvSpPr/>
          <p:nvPr/>
        </p:nvSpPr>
        <p:spPr>
          <a:xfrm>
            <a:off x="2590800" y="1080531"/>
            <a:ext cx="4457303" cy="5015469"/>
          </a:xfrm>
          <a:prstGeom prst="curvedLeftArrow">
            <a:avLst>
              <a:gd name="adj1" fmla="val 25000"/>
              <a:gd name="adj2" fmla="val 50000"/>
              <a:gd name="adj3" fmla="val 184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60492"/>
      </p:ext>
    </p:extLst>
  </p:cSld>
  <p:clrMapOvr>
    <a:masterClrMapping/>
  </p:clrMapOvr>
</p:sld>
</file>

<file path=ppt/theme/theme1.xml><?xml version="1.0" encoding="utf-8"?>
<a:theme xmlns:a="http://schemas.openxmlformats.org/drawingml/2006/main" name="Treasury February 2013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e_x0020_Of_x0020_Business xmlns="2d23564c-0631-4570-8a93-dba97bf74e34">N/A</Line_x0020_Of_x0020_Business>
    <JHHC_x0020_Department xmlns="2d23564c-0631-4570-8a93-dba97bf74e34">N/A</JHHC_x0020_Department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Other" ma:contentTypeID="0x010100CF656ED3A0969E41AAA54DD764B219200900754A6B9153C8F04DA619C0F446F01755" ma:contentTypeVersion="4" ma:contentTypeDescription="" ma:contentTypeScope="" ma:versionID="d1aa378c691a2242551121aa94bff2c3">
  <xsd:schema xmlns:xsd="http://www.w3.org/2001/XMLSchema" xmlns:xs="http://www.w3.org/2001/XMLSchema" xmlns:p="http://schemas.microsoft.com/office/2006/metadata/properties" xmlns:ns3="2d23564c-0631-4570-8a93-dba97bf74e34" targetNamespace="http://schemas.microsoft.com/office/2006/metadata/properties" ma:root="true" ma:fieldsID="62f82c085f8c49642cd48e6f110b29bb" ns3:_="">
    <xsd:import namespace="2d23564c-0631-4570-8a93-dba97bf74e34"/>
    <xsd:element name="properties">
      <xsd:complexType>
        <xsd:sequence>
          <xsd:element name="documentManagement">
            <xsd:complexType>
              <xsd:all>
                <xsd:element ref="ns3:JHHC_x0020_Department" minOccurs="0"/>
                <xsd:element ref="ns3:Line_x0020_Of_x0020_Busines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23564c-0631-4570-8a93-dba97bf74e34" elementFormDefault="qualified">
    <xsd:import namespace="http://schemas.microsoft.com/office/2006/documentManagement/types"/>
    <xsd:import namespace="http://schemas.microsoft.com/office/infopath/2007/PartnerControls"/>
    <xsd:element name="JHHC_x0020_Department" ma:index="3" nillable="true" ma:displayName="JHHC Department" ma:default="N/A" ma:format="Dropdown" ma:internalName="JHHC_x0020_Department">
      <xsd:simpleType>
        <xsd:restriction base="dms:Choice">
          <xsd:enumeration value="N/A"/>
          <xsd:enumeration value="Behavioral Health"/>
          <xsd:enumeration value="Care Management Administration"/>
          <xsd:enumeration value="Case Management"/>
          <xsd:enumeration value="Claims Cost Management"/>
          <xsd:enumeration value="Claims Services"/>
          <xsd:enumeration value="Client Relations"/>
          <xsd:enumeration value="CM Clinical Support"/>
          <xsd:enumeration value="COO Office"/>
          <xsd:enumeration value="Corporate Compliance"/>
          <xsd:enumeration value="Corporate Training &amp; Community Relations"/>
          <xsd:enumeration value="Corporate Services"/>
          <xsd:enumeration value="Customer Service"/>
          <xsd:enumeration value="Decision Support Services"/>
          <xsd:enumeration value="Enrollment"/>
          <xsd:enumeration value="Executive"/>
          <xsd:enumeration value="Finance"/>
          <xsd:enumeration value="Human Resources"/>
          <xsd:enumeration value="Information Systems"/>
          <xsd:enumeration value="Marketing &amp; Communications"/>
          <xsd:enumeration value="Office of Managed Care"/>
          <xsd:enumeration value="Office of The President"/>
          <xsd:enumeration value="Operations Support &amp; Business Process Mgmt"/>
          <xsd:enumeration value="Operations Training"/>
          <xsd:enumeration value="Pharmacy Review"/>
          <xsd:enumeration value="Priority Partners MCO Administration"/>
          <xsd:enumeration value="Provider Maintenance"/>
          <xsd:enumeration value="Provider Relations"/>
          <xsd:enumeration value="Quality Improvement &amp; Member Initiatives"/>
          <xsd:enumeration value="USFHP Claims"/>
          <xsd:enumeration value="USFHP Program Office"/>
          <xsd:enumeration value="Utilization Management"/>
        </xsd:restriction>
      </xsd:simpleType>
    </xsd:element>
    <xsd:element name="Line_x0020_Of_x0020_Business" ma:index="4" nillable="true" ma:displayName="Line Of Business" ma:default="N/A" ma:format="Dropdown" ma:internalName="Line_x0020_Of_x0020_Business">
      <xsd:simpleType>
        <xsd:restriction base="dms:Choice">
          <xsd:enumeration value="N/A"/>
          <xsd:enumeration value="All"/>
          <xsd:enumeration value="EHP"/>
          <xsd:enumeration value="PP"/>
          <xsd:enumeration value="USFHP"/>
          <xsd:enumeration value="PAC"/>
          <xsd:enumeration value="Healthy Howard"/>
          <xsd:enumeration value="ElderPlus"/>
          <xsd:enumeration value="EHP/PP"/>
          <xsd:enumeration value="EHP/PP/PAC"/>
          <xsd:enumeration value="EHP/USFHP"/>
          <xsd:enumeration value="Big Three"/>
          <xsd:enumeration value="PP/PAC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 ma:index="2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62CAD1-B870-42AA-B14E-2B6BD8D336F0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7B6680DE-4A24-4BB8-B27A-D8B1A158F1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747537-3A4B-47DA-9C2A-151BBD04E28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d23564c-0631-4570-8a93-dba97bf74e34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C29B2916-ECCB-4D2A-B864-F4DC01F775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23564c-0631-4570-8a93-dba97bf74e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Treasury February 2013</Template>
  <TotalTime>88793</TotalTime>
  <Words>703</Words>
  <Application>Microsoft Office PowerPoint</Application>
  <PresentationFormat>On-screen Show (4:3)</PresentationFormat>
  <Paragraphs>179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Gill Sans MT</vt:lpstr>
      <vt:lpstr>Treasury February 2013</vt:lpstr>
      <vt:lpstr>Johns Hopkins Health System Banking &amp; Treasury Management  ~ Journey of a Claim ~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Johns Hopkins HealthCare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Treasury Management</dc:title>
  <dc:subject>Powerpoint Templates</dc:subject>
  <dc:creator>Poetker, Heather</dc:creator>
  <cp:lastModifiedBy>Laurel Egan Kenny</cp:lastModifiedBy>
  <cp:revision>352</cp:revision>
  <cp:lastPrinted>2017-11-03T19:59:34Z</cp:lastPrinted>
  <dcterms:created xsi:type="dcterms:W3CDTF">2013-04-08T17:45:25Z</dcterms:created>
  <dcterms:modified xsi:type="dcterms:W3CDTF">2017-11-14T00:52:39Z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Other</vt:lpwstr>
  </property>
  <property fmtid="{D5CDD505-2E9C-101B-9397-08002B2CF9AE}" pid="3" name="JHHC Department">
    <vt:lpwstr>N/A</vt:lpwstr>
  </property>
  <property fmtid="{D5CDD505-2E9C-101B-9397-08002B2CF9AE}" pid="4" name="Line Of Business">
    <vt:lpwstr>N/A</vt:lpwstr>
  </property>
  <property fmtid="{D5CDD505-2E9C-101B-9397-08002B2CF9AE}" pid="5" name="display_urn:schemas-microsoft-com:office:office#Editor">
    <vt:lpwstr>Gregory, Allison</vt:lpwstr>
  </property>
  <property fmtid="{D5CDD505-2E9C-101B-9397-08002B2CF9AE}" pid="6" name="Financial Type">
    <vt:lpwstr/>
  </property>
  <property fmtid="{D5CDD505-2E9C-101B-9397-08002B2CF9AE}" pid="7" name="TemplateUrl">
    <vt:lpwstr/>
  </property>
  <property fmtid="{D5CDD505-2E9C-101B-9397-08002B2CF9AE}" pid="8" name="Order">
    <vt:lpwstr>9200.00000000000</vt:lpwstr>
  </property>
  <property fmtid="{D5CDD505-2E9C-101B-9397-08002B2CF9AE}" pid="9" name="xd_ProgID">
    <vt:lpwstr/>
  </property>
  <property fmtid="{D5CDD505-2E9C-101B-9397-08002B2CF9AE}" pid="10" name="ID Number">
    <vt:lpwstr/>
  </property>
  <property fmtid="{D5CDD505-2E9C-101B-9397-08002B2CF9AE}" pid="11" name="Committee">
    <vt:lpwstr/>
  </property>
  <property fmtid="{D5CDD505-2E9C-101B-9397-08002B2CF9AE}" pid="12" name="Training Material Type">
    <vt:lpwstr/>
  </property>
  <property fmtid="{D5CDD505-2E9C-101B-9397-08002B2CF9AE}" pid="13" name="Communication Type">
    <vt:lpwstr/>
  </property>
  <property fmtid="{D5CDD505-2E9C-101B-9397-08002B2CF9AE}" pid="14" name="System">
    <vt:lpwstr/>
  </property>
  <property fmtid="{D5CDD505-2E9C-101B-9397-08002B2CF9AE}" pid="15" name="Comments">
    <vt:lpwstr/>
  </property>
</Properties>
</file>