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45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755" r:id="rId2"/>
    <p:sldId id="1232" r:id="rId3"/>
    <p:sldId id="1224" r:id="rId4"/>
    <p:sldId id="1226" r:id="rId5"/>
    <p:sldId id="1227" r:id="rId6"/>
    <p:sldId id="258" r:id="rId7"/>
    <p:sldId id="1234" r:id="rId8"/>
    <p:sldId id="1208" r:id="rId9"/>
    <p:sldId id="1229" r:id="rId10"/>
    <p:sldId id="1230" r:id="rId11"/>
    <p:sldId id="1202" r:id="rId12"/>
    <p:sldId id="1203" r:id="rId13"/>
    <p:sldId id="857" r:id="rId14"/>
    <p:sldId id="1204" r:id="rId15"/>
    <p:sldId id="1216" r:id="rId16"/>
    <p:sldId id="1223" r:id="rId17"/>
    <p:sldId id="1217" r:id="rId18"/>
    <p:sldId id="1218" r:id="rId19"/>
    <p:sldId id="1199" r:id="rId20"/>
    <p:sldId id="1205" r:id="rId21"/>
    <p:sldId id="1206" r:id="rId22"/>
    <p:sldId id="1191" r:id="rId23"/>
    <p:sldId id="1220" r:id="rId24"/>
    <p:sldId id="1222" r:id="rId25"/>
    <p:sldId id="1221" r:id="rId26"/>
    <p:sldId id="1242" r:id="rId27"/>
    <p:sldId id="1201" r:id="rId28"/>
    <p:sldId id="1236" r:id="rId29"/>
    <p:sldId id="1231" r:id="rId30"/>
  </p:sldIdLst>
  <p:sldSz cx="10240963" cy="6400800"/>
  <p:notesSz cx="6954838" cy="92408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6">
          <p15:clr>
            <a:srgbClr val="A4A3A4"/>
          </p15:clr>
        </p15:guide>
        <p15:guide id="2" pos="321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11" userDrawn="1">
          <p15:clr>
            <a:srgbClr val="A4A3A4"/>
          </p15:clr>
        </p15:guide>
        <p15:guide id="2" pos="219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3879"/>
    <a:srgbClr val="082365"/>
    <a:srgbClr val="D5A000"/>
    <a:srgbClr val="00601D"/>
    <a:srgbClr val="005D21"/>
    <a:srgbClr val="D8D8D8"/>
    <a:srgbClr val="FFFFFF"/>
    <a:srgbClr val="FFFCFC"/>
    <a:srgbClr val="CFC13E"/>
    <a:srgbClr val="B48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909" autoAdjust="0"/>
    <p:restoredTop sz="84698" autoAdjust="0"/>
  </p:normalViewPr>
  <p:slideViewPr>
    <p:cSldViewPr snapToGrid="0">
      <p:cViewPr varScale="1">
        <p:scale>
          <a:sx n="182" d="100"/>
          <a:sy n="182" d="100"/>
        </p:scale>
        <p:origin x="184" y="576"/>
      </p:cViewPr>
      <p:guideLst>
        <p:guide orient="horz" pos="2016"/>
        <p:guide pos="32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36" d="100"/>
          <a:sy n="136" d="100"/>
        </p:scale>
        <p:origin x="5976" y="216"/>
      </p:cViewPr>
      <p:guideLst>
        <p:guide orient="horz" pos="2911"/>
        <p:guide pos="219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4065" cy="461431"/>
          </a:xfrm>
          <a:prstGeom prst="rect">
            <a:avLst/>
          </a:prstGeom>
        </p:spPr>
        <p:txBody>
          <a:bodyPr vert="horz" lIns="87536" tIns="43768" rIns="87536" bIns="43768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9264" y="0"/>
            <a:ext cx="3014065" cy="461431"/>
          </a:xfrm>
          <a:prstGeom prst="rect">
            <a:avLst/>
          </a:prstGeom>
        </p:spPr>
        <p:txBody>
          <a:bodyPr vert="horz" lIns="87536" tIns="43768" rIns="87536" bIns="43768" rtlCol="0"/>
          <a:lstStyle>
            <a:lvl1pPr algn="r">
              <a:defRPr sz="1100"/>
            </a:lvl1pPr>
          </a:lstStyle>
          <a:p>
            <a:fld id="{7B9E285A-6E3C-430A-82D0-E2AC12849C4A}" type="datetimeFigureOut">
              <a:rPr lang="en-US" smtClean="0"/>
              <a:pPr/>
              <a:t>10/5/18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7880"/>
            <a:ext cx="3014065" cy="461431"/>
          </a:xfrm>
          <a:prstGeom prst="rect">
            <a:avLst/>
          </a:prstGeom>
        </p:spPr>
        <p:txBody>
          <a:bodyPr vert="horz" lIns="87536" tIns="43768" rIns="87536" bIns="43768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9264" y="8777880"/>
            <a:ext cx="3014065" cy="461431"/>
          </a:xfrm>
          <a:prstGeom prst="rect">
            <a:avLst/>
          </a:prstGeom>
        </p:spPr>
        <p:txBody>
          <a:bodyPr vert="horz" lIns="87536" tIns="43768" rIns="87536" bIns="43768" rtlCol="0" anchor="b"/>
          <a:lstStyle>
            <a:lvl1pPr algn="r">
              <a:defRPr sz="1100"/>
            </a:lvl1pPr>
          </a:lstStyle>
          <a:p>
            <a:fld id="{75F09A92-ED21-48A3-B80A-A2CC9303AB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610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763" cy="46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692" tIns="46346" rIns="92692" bIns="4634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41075" y="0"/>
            <a:ext cx="3013763" cy="46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692" tIns="46346" rIns="92692" bIns="4634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06438" y="693738"/>
            <a:ext cx="5541962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7312" y="4389519"/>
            <a:ext cx="5100215" cy="4157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692" tIns="46346" rIns="92692" bIns="463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9038"/>
            <a:ext cx="3013763" cy="46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692" tIns="46346" rIns="92692" bIns="4634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41075" y="8779038"/>
            <a:ext cx="3013763" cy="46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692" tIns="46346" rIns="92692" bIns="4634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176C4AD-7263-440D-B2BA-51D66F15291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3399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6C4AD-7263-440D-B2BA-51D66F15291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04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6C4AD-7263-440D-B2BA-51D66F15291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71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6C4AD-7263-440D-B2BA-51D66F15291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168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6C4AD-7263-440D-B2BA-51D66F15291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58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show you an example why. Exposure Analytics with Leading Indicator Metrics can be extremely valuable</a:t>
            </a:r>
          </a:p>
          <a:p>
            <a:r>
              <a:rPr lang="en-US" dirty="0"/>
              <a:t>If you were invested in the Reserve Primary Fund back in 08 and were running exposure analytics</a:t>
            </a:r>
          </a:p>
          <a:p>
            <a:r>
              <a:rPr lang="en-US" dirty="0"/>
              <a:t>You would have reviewed the counterparties in your portfolio, and would have seen you were invested in Lehman Brothers.</a:t>
            </a:r>
          </a:p>
          <a:p>
            <a:r>
              <a:rPr lang="en-US" dirty="0"/>
              <a:t>In comparing leading indicator metrics of Lehman Brothers and its peers, you would have seen Lehman Brothers’ stock price was cratering while other financial companies like Wells and BNP remained stable.  </a:t>
            </a:r>
          </a:p>
          <a:p>
            <a:r>
              <a:rPr lang="en-US" dirty="0"/>
              <a:t>Let’s say you had a well diversified portfolio made up of 10 different prime MMFs. Chances are that the Reserve Primary Fund was the only fund in your portfolio that had Lehman exposure.</a:t>
            </a:r>
          </a:p>
          <a:p>
            <a:r>
              <a:rPr lang="en-US" dirty="0"/>
              <a:t>At that point, being a risk-averse investor you would have gotten out of the fund well in advance of the problems the Reserve Primary Fund faced in the fall.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6C4AD-7263-440D-B2BA-51D66F15291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96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43669">
              <a:defRPr/>
            </a:pPr>
            <a:r>
              <a:rPr lang="en-US" dirty="0"/>
              <a:t>You may have gotten out of the Reserve Primary Fund well before that if Transparency Plus was available and you were viewing its fund reports</a:t>
            </a:r>
          </a:p>
          <a:p>
            <a:pPr defTabSz="843669">
              <a:defRPr/>
            </a:pPr>
            <a:r>
              <a:rPr lang="en-US" dirty="0"/>
              <a:t>ABCP is one of the riskier investments in MMF portfolios</a:t>
            </a:r>
          </a:p>
          <a:p>
            <a:pPr defTabSz="843669">
              <a:defRPr/>
            </a:pPr>
            <a:r>
              <a:rPr lang="en-US" dirty="0"/>
              <a:t>The Reserve Primary Fund went from 3% ABCP in Oct 2006 to 40% ABCP in OCT 2007</a:t>
            </a:r>
          </a:p>
          <a:p>
            <a:pPr defTabSz="843669">
              <a:defRPr/>
            </a:pPr>
            <a:r>
              <a:rPr lang="en-US" dirty="0"/>
              <a:t>And 15% to 40% in just one month.  </a:t>
            </a:r>
          </a:p>
          <a:p>
            <a:pPr defTabSz="843669">
              <a:defRPr/>
            </a:pPr>
            <a:r>
              <a:rPr lang="en-US" dirty="0"/>
              <a:t>At that point, you would have seen the Reserve Primary Fund dramatically moved to a far riskier investment strategy and you would have headed for the exit.</a:t>
            </a:r>
          </a:p>
          <a:p>
            <a:pPr defTabSz="843669">
              <a:defRPr/>
            </a:pPr>
            <a:endParaRPr lang="en-US" dirty="0"/>
          </a:p>
          <a:p>
            <a:pPr defTabSz="843669">
              <a:defRPr/>
            </a:pPr>
            <a:r>
              <a:rPr lang="en-US" dirty="0"/>
              <a:t>These examples show why it is critical for corporate treasury to run analytics with leading indicator metrics to minimize risk.</a:t>
            </a:r>
          </a:p>
          <a:p>
            <a:pPr defTabSz="843669">
              <a:defRPr/>
            </a:pPr>
            <a:r>
              <a:rPr lang="en-US" dirty="0"/>
              <a:t>This may seem a little overwhelming if you have no exposure analytics experience.  It’s not, and we can show you how.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6C4AD-7263-440D-B2BA-51D66F15291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226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76C4AD-7263-440D-B2BA-51D66F15291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91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6682" y="2362200"/>
            <a:ext cx="5105400" cy="1676400"/>
          </a:xfrm>
        </p:spPr>
        <p:txBody>
          <a:bodyPr/>
          <a:lstStyle>
            <a:lvl1pPr>
              <a:defRPr sz="2800" b="0" i="0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81881" y="228600"/>
            <a:ext cx="807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260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081881" y="914400"/>
            <a:ext cx="7696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</a:defRPr>
            </a:lvl1pPr>
            <a:lvl2pPr marL="576263" indent="-228600"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</a:defRPr>
            </a:lvl2pPr>
            <a:lvl3pPr marL="804863" indent="-228600"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</a:defRPr>
            </a:lvl3pPr>
            <a:lvl4pPr marL="1033463" indent="-228600"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</a:defRPr>
            </a:lvl4pPr>
            <a:lvl5pPr marL="1262063" indent="-228600"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 noChangeArrowheads="1"/>
          </p:cNvSpPr>
          <p:nvPr>
            <p:ph type="title"/>
          </p:nvPr>
        </p:nvSpPr>
        <p:spPr bwMode="auto">
          <a:xfrm>
            <a:off x="1081881" y="228600"/>
            <a:ext cx="8077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260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58081" y="2286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8081" y="914400"/>
            <a:ext cx="7696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63" r:id="rId3"/>
  </p:sldLayoutIdLst>
  <p:txStyles>
    <p:titleStyle>
      <a:lvl1pPr algn="l" rtl="0" eaLnBrk="0" fontAlgn="base" hangingPunct="0">
        <a:lnSpc>
          <a:spcPts val="3060"/>
        </a:lnSpc>
        <a:spcBef>
          <a:spcPct val="0"/>
        </a:spcBef>
        <a:spcAft>
          <a:spcPct val="0"/>
        </a:spcAft>
        <a:defRPr sz="2600" b="1" i="0">
          <a:solidFill>
            <a:schemeClr val="bg2">
              <a:lumMod val="50000"/>
            </a:schemeClr>
          </a:solidFill>
          <a:latin typeface="Arial"/>
          <a:ea typeface="ＭＳ Ｐゴシック" pitchFamily="-106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Times New Roman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Times New Roman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Times New Roman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 i="1">
          <a:solidFill>
            <a:schemeClr val="tx2"/>
          </a:solidFill>
          <a:latin typeface="Times New Roman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5D21"/>
        </a:buClr>
        <a:buFont typeface="Arial"/>
        <a:buChar char="•"/>
        <a:defRPr sz="2000">
          <a:solidFill>
            <a:srgbClr val="404040"/>
          </a:solidFill>
          <a:latin typeface="Arial"/>
          <a:ea typeface="ＭＳ Ｐゴシック" pitchFamily="-106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5D21"/>
        </a:buClr>
        <a:buFont typeface="Arial"/>
        <a:buChar char="•"/>
        <a:defRPr sz="2000">
          <a:solidFill>
            <a:srgbClr val="404040"/>
          </a:solidFill>
          <a:latin typeface="Arial"/>
          <a:ea typeface="ＭＳ Ｐゴシック" pitchFamily="-106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5D21"/>
        </a:buClr>
        <a:buFont typeface="Arial"/>
        <a:buChar char="•"/>
        <a:defRPr sz="2000">
          <a:solidFill>
            <a:srgbClr val="404040"/>
          </a:solidFill>
          <a:latin typeface="Arial"/>
          <a:ea typeface="ＭＳ Ｐゴシック" pitchFamily="-106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5D21"/>
        </a:buClr>
        <a:buFont typeface="Arial"/>
        <a:buChar char="•"/>
        <a:defRPr sz="2000">
          <a:solidFill>
            <a:srgbClr val="404040"/>
          </a:solidFill>
          <a:latin typeface="Arial"/>
          <a:ea typeface="ＭＳ Ｐゴシック" pitchFamily="-106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5D21"/>
        </a:buClr>
        <a:buFont typeface="Arial"/>
        <a:buChar char="•"/>
        <a:defRPr sz="2000">
          <a:solidFill>
            <a:srgbClr val="404040"/>
          </a:solidFill>
          <a:latin typeface="Arial"/>
          <a:ea typeface="ＭＳ Ｐゴシック" pitchFamily="-106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5D21"/>
        </a:buClr>
        <a:buFont typeface="Times" pitchFamily="-106" charset="0"/>
        <a:buChar char="•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5D21"/>
        </a:buClr>
        <a:buFont typeface="Times" pitchFamily="-106" charset="0"/>
        <a:buChar char="•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5D21"/>
        </a:buClr>
        <a:buFont typeface="Times" pitchFamily="-106" charset="0"/>
        <a:buChar char="•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5D21"/>
        </a:buClr>
        <a:buFont typeface="Times" pitchFamily="-106" charset="0"/>
        <a:buChar char="•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file://localhost/%20%20%20ROAM%20CREATIVE/ICD%20FUNDS/POWERPOINT%202015/IMAGES/ICD_PORTAL_2015_logo%20wht.png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12" Type="http://schemas.openxmlformats.org/officeDocument/2006/relationships/image" Target="../media/image39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11" Type="http://schemas.openxmlformats.org/officeDocument/2006/relationships/image" Target="../media/image38.jpeg"/><Relationship Id="rId5" Type="http://schemas.openxmlformats.org/officeDocument/2006/relationships/image" Target="../media/image32.jpg"/><Relationship Id="rId10" Type="http://schemas.openxmlformats.org/officeDocument/2006/relationships/image" Target="../media/image37.jpe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13" Type="http://schemas.openxmlformats.org/officeDocument/2006/relationships/image" Target="../media/image50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12" Type="http://schemas.openxmlformats.org/officeDocument/2006/relationships/image" Target="../media/image4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jpg"/><Relationship Id="rId5" Type="http://schemas.openxmlformats.org/officeDocument/2006/relationships/image" Target="../media/image42.jpg"/><Relationship Id="rId10" Type="http://schemas.openxmlformats.org/officeDocument/2006/relationships/image" Target="../media/image47.jpg"/><Relationship Id="rId4" Type="http://schemas.openxmlformats.org/officeDocument/2006/relationships/image" Target="../media/image41.jpg"/><Relationship Id="rId9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/%20%20%20ROAM%20CREATIVE/ICD%20FUNDS/POWERPOINT/POWERPOINT%202018/NEW%20REGIONAL%20EFFICIENCIES%20DECK/Settlement%20Workflow%202.png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jpg"/><Relationship Id="rId12" Type="http://schemas.openxmlformats.org/officeDocument/2006/relationships/image" Target="../media/image69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11" Type="http://schemas.openxmlformats.org/officeDocument/2006/relationships/image" Target="../media/image68.tiff"/><Relationship Id="rId5" Type="http://schemas.openxmlformats.org/officeDocument/2006/relationships/image" Target="../media/image62.jpg"/><Relationship Id="rId10" Type="http://schemas.openxmlformats.org/officeDocument/2006/relationships/image" Target="../media/image67.gif"/><Relationship Id="rId4" Type="http://schemas.openxmlformats.org/officeDocument/2006/relationships/image" Target="../media/image61.gif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%20%20%20ROAM%20CREATIVE/ICD%20FUNDS/POWERPOINT/POWERPOINT%202018/NEW%20REGIONAL%20EFFICIENCIES%20DECK/NO_INTEGRATION.png" TargetMode="External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/%20%20%20ROAM%20CREATIVE/ICD%20FUNDS/POWERPOINT/POWERPOINT%202018/NEW%20REGIONAL%20EFFICIENCIES%20DECK/Trade%20Workflow%20Generic%202.png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/%20%20%20ROAM%20CREATIVE/ICD%20FUNDS/POWERPOINT/POWERPOINT%202018/NEW%20REGIONAL%20EFFICIENCIES%20DECK/Yield%20Comparison%20Bar2.pn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13" Type="http://schemas.openxmlformats.org/officeDocument/2006/relationships/image" Target="../media/image86.jpg"/><Relationship Id="rId3" Type="http://schemas.openxmlformats.org/officeDocument/2006/relationships/image" Target="../media/image76.jpg"/><Relationship Id="rId7" Type="http://schemas.openxmlformats.org/officeDocument/2006/relationships/image" Target="../media/image80.jpg"/><Relationship Id="rId12" Type="http://schemas.openxmlformats.org/officeDocument/2006/relationships/image" Target="../media/image85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11" Type="http://schemas.openxmlformats.org/officeDocument/2006/relationships/image" Target="../media/image84.jpg"/><Relationship Id="rId5" Type="http://schemas.openxmlformats.org/officeDocument/2006/relationships/image" Target="../media/image78.jpg"/><Relationship Id="rId10" Type="http://schemas.openxmlformats.org/officeDocument/2006/relationships/image" Target="../media/image83.jpg"/><Relationship Id="rId4" Type="http://schemas.openxmlformats.org/officeDocument/2006/relationships/image" Target="../media/image77.jpg"/><Relationship Id="rId9" Type="http://schemas.openxmlformats.org/officeDocument/2006/relationships/image" Target="../media/image8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jpg"/><Relationship Id="rId18" Type="http://schemas.openxmlformats.org/officeDocument/2006/relationships/image" Target="../media/image102.png"/><Relationship Id="rId3" Type="http://schemas.openxmlformats.org/officeDocument/2006/relationships/image" Target="../media/image88.jpg"/><Relationship Id="rId21" Type="http://schemas.openxmlformats.org/officeDocument/2006/relationships/image" Target="../media/image105.png"/><Relationship Id="rId7" Type="http://schemas.openxmlformats.org/officeDocument/2006/relationships/image" Target="../media/image92.jpg"/><Relationship Id="rId12" Type="http://schemas.openxmlformats.org/officeDocument/2006/relationships/image" Target="../media/image97.jpg"/><Relationship Id="rId17" Type="http://schemas.openxmlformats.org/officeDocument/2006/relationships/image" Target="../media/image101.png"/><Relationship Id="rId2" Type="http://schemas.openxmlformats.org/officeDocument/2006/relationships/image" Target="../media/image87.png"/><Relationship Id="rId16" Type="http://schemas.openxmlformats.org/officeDocument/2006/relationships/image" Target="../media/image100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g"/><Relationship Id="rId11" Type="http://schemas.openxmlformats.org/officeDocument/2006/relationships/image" Target="../media/image96.gif"/><Relationship Id="rId5" Type="http://schemas.openxmlformats.org/officeDocument/2006/relationships/image" Target="../media/image90.png"/><Relationship Id="rId15" Type="http://schemas.openxmlformats.org/officeDocument/2006/relationships/image" Target="file://localhost/%20%20%20ROAM%20CREATIVE/ICD%20FUNDS/POWERPOINT%202015/KNIGHT%20-%20LINKEDIN%20DECK/ComprehensiveReport.png" TargetMode="External"/><Relationship Id="rId23" Type="http://schemas.openxmlformats.org/officeDocument/2006/relationships/image" Target="../media/image107.jpg"/><Relationship Id="rId10" Type="http://schemas.openxmlformats.org/officeDocument/2006/relationships/image" Target="../media/image95.png"/><Relationship Id="rId19" Type="http://schemas.openxmlformats.org/officeDocument/2006/relationships/image" Target="../media/image103.png"/><Relationship Id="rId4" Type="http://schemas.openxmlformats.org/officeDocument/2006/relationships/image" Target="../media/image89.jpg"/><Relationship Id="rId9" Type="http://schemas.openxmlformats.org/officeDocument/2006/relationships/image" Target="../media/image94.jpg"/><Relationship Id="rId14" Type="http://schemas.openxmlformats.org/officeDocument/2006/relationships/image" Target="../media/image99.png"/><Relationship Id="rId22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file:////%20%20%20ROAM%20CREATIVE/ICD%20FUNDS/POWERPOINT/POWERPOINT%202018/NEW%20REGIONAL%20EFFICIENCIES%20DECK/ExposureAnalytics%20Workflow%20Generic%202.png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localhost/%20%20%20ROAM%20CREATIVE/ICD%20FUNDS/ROADSHOW%202014/ICD%202014%20ROADSHOW%20PPT/animation%20bits/PIES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file:////%20%20%20ROAM%20CREATIVE/ICD%20FUNDS/POWERPOINT/POWERPOINT%202018/NEW%20REGIONAL%20EFFICIENCIES%20DECK/GRID/GRID-2.jpg" TargetMode="External"/><Relationship Id="rId9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file://localhost/%20%20%20ROAM%20CREATIVE/ICD%20FUNDS/POWERPOINT%202015/IMAGES/ICD_PORTAL_2015_logo%20wht.p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file:////%20%20%20ROAM%20CREATIVE/ICD%20FUNDS/POWERPOINT/POWERPOINT%202018/NEW%20REGIONAL%20EFFICIENCIES%20DECK/Ratings-GOVMMF.pn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file:////%20%20%20ROAM%20CREATIVE/ICD%20FUNDS/POWERPOINT/POWERPOINT%202018/NEW%20REGIONAL%20EFFICIENCIES%20DECK/Ratings-CP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file:////%20%20%20ROAM%20CREATIVE/ICD%20FUNDS/POWERPOINT/POWERPOINT%202018/NEW%20REGIONAL%20EFFICIENCIES%20DECK/Ratings-Treasuries.png" TargetMode="Externa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file:////%20%20%20ROAM%20CREATIVE/ICD%20FUNDS/POWERPOINT/POWERPOINT%202018/NEW%20REGIONAL%20EFFICIENCIES%20DECK/Ratings-FICA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file:////%20%20%20ROAM%20CREATIVE/ICD%20FUNDS/POWERPOINT/POWERPOINT%202018/NEW%20REGIONAL%20EFFICIENCIES%20DECK/Ratings-SDBF.png" TargetMode="Externa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file:////%20%20%20ROAM%20CREATIVE/ICD%20FUNDS/POWERPOINT/POWERPOINT%202018/NEW%20REGIONAL%20EFFICIENCIES%20DECK/GRID/GRID-2.jpg" TargetMode="External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CD_PORTAL_2015_logo wht.png" descr="/   ROAM CREATIVE/ICD FUNDS/POWERPOINT 2015/IMAGES/ICD_PORTAL_2015_logo wht.png"/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8079476" y="1769476"/>
            <a:ext cx="1801504" cy="394830"/>
          </a:xfrm>
          <a:prstGeom prst="rect">
            <a:avLst/>
          </a:prstGeom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924DE2B3-6B31-AC41-A654-BA1B5856A8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4848" y="2585430"/>
            <a:ext cx="5642518" cy="3060700"/>
          </a:xfrm>
        </p:spPr>
        <p:txBody>
          <a:bodyPr>
            <a:noAutofit/>
          </a:bodyPr>
          <a:lstStyle/>
          <a:p>
            <a:pPr algn="r"/>
            <a:r>
              <a:rPr lang="en-US" sz="3600" b="1" dirty="0"/>
              <a:t>Money Market Portals, </a:t>
            </a:r>
            <a:br>
              <a:rPr lang="en-US" sz="3600" b="1" dirty="0"/>
            </a:br>
            <a:r>
              <a:rPr lang="en-US" sz="3600" b="1" dirty="0"/>
              <a:t>Workflow Efficiency </a:t>
            </a:r>
            <a:br>
              <a:rPr lang="en-US" sz="3600" b="1" dirty="0"/>
            </a:br>
            <a:r>
              <a:rPr lang="en-US" sz="3600" b="1" dirty="0"/>
              <a:t>&amp; Investment Alternatives</a:t>
            </a:r>
            <a:br>
              <a:rPr lang="en-US" dirty="0"/>
            </a:br>
            <a:b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1"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8919A6-2FBD-1444-A02E-853CA08A0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4730" y="4961387"/>
            <a:ext cx="3126250" cy="93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05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Portal vs. Portal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7B78DA-964F-EE4E-9464-D9794AA68224}"/>
              </a:ext>
            </a:extLst>
          </p:cNvPr>
          <p:cNvCxnSpPr/>
          <p:nvPr/>
        </p:nvCxnSpPr>
        <p:spPr bwMode="auto">
          <a:xfrm>
            <a:off x="191530" y="5982557"/>
            <a:ext cx="2063578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D5A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C30E7AE-C89C-2948-B602-6749ADCE351B}"/>
              </a:ext>
            </a:extLst>
          </p:cNvPr>
          <p:cNvCxnSpPr/>
          <p:nvPr/>
        </p:nvCxnSpPr>
        <p:spPr bwMode="auto">
          <a:xfrm>
            <a:off x="191530" y="994719"/>
            <a:ext cx="2063578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D5A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B78CB3-4802-534E-B80F-28412E3469BC}"/>
              </a:ext>
            </a:extLst>
          </p:cNvPr>
          <p:cNvCxnSpPr>
            <a:cxnSpLocks/>
          </p:cNvCxnSpPr>
          <p:nvPr/>
        </p:nvCxnSpPr>
        <p:spPr bwMode="auto">
          <a:xfrm>
            <a:off x="2397211" y="716692"/>
            <a:ext cx="0" cy="52763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A4C444-9D9E-124B-A3BA-514D0A69692F}"/>
              </a:ext>
            </a:extLst>
          </p:cNvPr>
          <p:cNvCxnSpPr>
            <a:cxnSpLocks/>
          </p:cNvCxnSpPr>
          <p:nvPr/>
        </p:nvCxnSpPr>
        <p:spPr bwMode="auto">
          <a:xfrm>
            <a:off x="6196914" y="716692"/>
            <a:ext cx="0" cy="52763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E38FB25-DEAF-8548-95BE-6EDBFD5C351B}"/>
              </a:ext>
            </a:extLst>
          </p:cNvPr>
          <p:cNvSpPr txBox="1">
            <a:spLocks/>
          </p:cNvSpPr>
          <p:nvPr/>
        </p:nvSpPr>
        <p:spPr bwMode="auto">
          <a:xfrm>
            <a:off x="3144795" y="952503"/>
            <a:ext cx="2211860" cy="25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400" b="1" kern="0" dirty="0">
                <a:solidFill>
                  <a:schemeClr val="tx1"/>
                </a:solidFill>
              </a:rPr>
              <a:t>NO PORTAL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93A6E09-FBDD-9A4F-813C-7F08D28697E3}"/>
              </a:ext>
            </a:extLst>
          </p:cNvPr>
          <p:cNvSpPr txBox="1">
            <a:spLocks/>
          </p:cNvSpPr>
          <p:nvPr/>
        </p:nvSpPr>
        <p:spPr bwMode="auto">
          <a:xfrm>
            <a:off x="7197811" y="952503"/>
            <a:ext cx="2211860" cy="25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400" b="1" kern="0" dirty="0">
                <a:solidFill>
                  <a:schemeClr val="tx1"/>
                </a:solidFill>
              </a:rPr>
              <a:t>PORTAL</a:t>
            </a: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B0835F62-7177-5044-AA43-5E8FE13F99F2}"/>
              </a:ext>
            </a:extLst>
          </p:cNvPr>
          <p:cNvSpPr/>
          <p:nvPr/>
        </p:nvSpPr>
        <p:spPr bwMode="auto">
          <a:xfrm rot="5400000">
            <a:off x="2293648" y="1153603"/>
            <a:ext cx="207125" cy="367561"/>
          </a:xfrm>
          <a:prstGeom prst="triangle">
            <a:avLst/>
          </a:prstGeom>
          <a:solidFill>
            <a:srgbClr val="D5A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57367D-1ED0-F64C-AC6C-7B967A140D29}"/>
              </a:ext>
            </a:extLst>
          </p:cNvPr>
          <p:cNvGrpSpPr/>
          <p:nvPr/>
        </p:nvGrpSpPr>
        <p:grpSpPr>
          <a:xfrm>
            <a:off x="6339017" y="1245569"/>
            <a:ext cx="3750275" cy="3217692"/>
            <a:chOff x="6339017" y="1245569"/>
            <a:chExt cx="3750275" cy="3217692"/>
          </a:xfrm>
        </p:grpSpPr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4363FAE9-AF6B-5948-A289-4B6F4861CB6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339017" y="1245569"/>
              <a:ext cx="3645244" cy="360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766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48700"/>
                </a:buClr>
                <a:buFontTx/>
                <a:buNone/>
                <a:defRPr sz="2000" b="0" i="0">
                  <a:solidFill>
                    <a:srgbClr val="404040"/>
                  </a:solidFill>
                  <a:latin typeface="Arial"/>
                  <a:ea typeface="ＭＳ Ｐゴシック" pitchFamily="-106" charset="-128"/>
                  <a:cs typeface="Arial"/>
                </a:defRPr>
              </a:lvl1pPr>
              <a:lvl2pPr marL="57626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Arial"/>
                <a:buChar char="•"/>
                <a:defRPr sz="2000" b="0" i="0">
                  <a:solidFill>
                    <a:srgbClr val="404040"/>
                  </a:solidFill>
                  <a:latin typeface="Arial"/>
                  <a:ea typeface="ＭＳ Ｐゴシック" pitchFamily="-106" charset="-128"/>
                  <a:cs typeface="Arial"/>
                </a:defRPr>
              </a:lvl2pPr>
              <a:lvl3pPr marL="80486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Arial"/>
                <a:buChar char="•"/>
                <a:defRPr sz="2000" b="0" i="0">
                  <a:solidFill>
                    <a:srgbClr val="404040"/>
                  </a:solidFill>
                  <a:latin typeface="Arial"/>
                  <a:ea typeface="ＭＳ Ｐゴシック" pitchFamily="-106" charset="-128"/>
                  <a:cs typeface="Arial"/>
                </a:defRPr>
              </a:lvl3pPr>
              <a:lvl4pPr marL="103346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Arial"/>
                <a:buChar char="•"/>
                <a:defRPr sz="2000" b="0" i="0">
                  <a:solidFill>
                    <a:srgbClr val="404040"/>
                  </a:solidFill>
                  <a:latin typeface="Arial"/>
                  <a:ea typeface="ＭＳ Ｐゴシック" pitchFamily="-106" charset="-128"/>
                  <a:cs typeface="Arial"/>
                </a:defRPr>
              </a:lvl4pPr>
              <a:lvl5pPr marL="126206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Arial"/>
                <a:buChar char="•"/>
                <a:defRPr sz="2000" b="0" i="0">
                  <a:solidFill>
                    <a:srgbClr val="404040"/>
                  </a:solidFill>
                  <a:latin typeface="Arial"/>
                  <a:ea typeface="ＭＳ Ｐゴシック" pitchFamily="-106" charset="-128"/>
                  <a:cs typeface="Arial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Times" pitchFamily="-106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Times" pitchFamily="-106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Times" pitchFamily="-106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Times" pitchFamily="-106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4763" lvl="1" indent="0" algn="ctr">
                <a:buNone/>
              </a:pPr>
              <a:r>
                <a:rPr lang="en-US" sz="1400" kern="0" dirty="0"/>
                <a:t>Research from </a:t>
              </a:r>
              <a:r>
                <a:rPr lang="en-US" sz="2400" b="1" kern="0" dirty="0">
                  <a:solidFill>
                    <a:srgbClr val="C00000"/>
                  </a:solidFill>
                </a:rPr>
                <a:t>1</a:t>
              </a:r>
              <a:r>
                <a:rPr lang="en-US" sz="1400" kern="0" dirty="0"/>
                <a:t> portal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3478EA50-2F3C-F748-8112-6DC85126C36C}"/>
                </a:ext>
              </a:extLst>
            </p:cNvPr>
            <p:cNvSpPr/>
            <p:nvPr/>
          </p:nvSpPr>
          <p:spPr bwMode="auto">
            <a:xfrm>
              <a:off x="6339017" y="1813766"/>
              <a:ext cx="3750275" cy="2649495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42E9779F-F563-5E4C-BB2A-20A49C3A85D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400799" y="2079850"/>
              <a:ext cx="3645244" cy="2226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766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48700"/>
                </a:buClr>
                <a:buFontTx/>
                <a:buNone/>
                <a:defRPr sz="2000" b="0" i="0">
                  <a:solidFill>
                    <a:srgbClr val="404040"/>
                  </a:solidFill>
                  <a:latin typeface="Arial"/>
                  <a:ea typeface="ＭＳ Ｐゴシック" pitchFamily="-106" charset="-128"/>
                  <a:cs typeface="Arial"/>
                </a:defRPr>
              </a:lvl1pPr>
              <a:lvl2pPr marL="57626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Arial"/>
                <a:buChar char="•"/>
                <a:defRPr sz="2000" b="0" i="0">
                  <a:solidFill>
                    <a:srgbClr val="404040"/>
                  </a:solidFill>
                  <a:latin typeface="Arial"/>
                  <a:ea typeface="ＭＳ Ｐゴシック" pitchFamily="-106" charset="-128"/>
                  <a:cs typeface="Arial"/>
                </a:defRPr>
              </a:lvl2pPr>
              <a:lvl3pPr marL="80486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Arial"/>
                <a:buChar char="•"/>
                <a:defRPr sz="2000" b="0" i="0">
                  <a:solidFill>
                    <a:srgbClr val="404040"/>
                  </a:solidFill>
                  <a:latin typeface="Arial"/>
                  <a:ea typeface="ＭＳ Ｐゴシック" pitchFamily="-106" charset="-128"/>
                  <a:cs typeface="Arial"/>
                </a:defRPr>
              </a:lvl3pPr>
              <a:lvl4pPr marL="103346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Arial"/>
                <a:buChar char="•"/>
                <a:defRPr sz="2000" b="0" i="0">
                  <a:solidFill>
                    <a:srgbClr val="404040"/>
                  </a:solidFill>
                  <a:latin typeface="Arial"/>
                  <a:ea typeface="ＭＳ Ｐゴシック" pitchFamily="-106" charset="-128"/>
                  <a:cs typeface="Arial"/>
                </a:defRPr>
              </a:lvl4pPr>
              <a:lvl5pPr marL="126206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Arial"/>
                <a:buChar char="•"/>
                <a:defRPr sz="2000" b="0" i="0">
                  <a:solidFill>
                    <a:srgbClr val="404040"/>
                  </a:solidFill>
                  <a:latin typeface="Arial"/>
                  <a:ea typeface="ＭＳ Ｐゴシック" pitchFamily="-106" charset="-128"/>
                  <a:cs typeface="Arial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Times" pitchFamily="-106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Times" pitchFamily="-106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Times" pitchFamily="-106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Times" pitchFamily="-106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4763" lvl="1" indent="0" algn="ctr">
                <a:buNone/>
              </a:pPr>
              <a:r>
                <a:rPr lang="en-US" sz="1600" b="1" kern="0" dirty="0"/>
                <a:t>HUNDREDS OF</a:t>
              </a:r>
            </a:p>
            <a:p>
              <a:pPr marL="4763" lvl="1" indent="0" algn="ctr">
                <a:buNone/>
              </a:pPr>
              <a:r>
                <a:rPr lang="en-US" sz="1600" b="1" kern="0" dirty="0"/>
                <a:t>MONEY MARKET FUNDS</a:t>
              </a:r>
            </a:p>
            <a:p>
              <a:pPr marL="4763" lvl="1" indent="0" algn="ctr">
                <a:buNone/>
              </a:pPr>
              <a:endParaRPr lang="en-US" sz="1600" b="1" kern="0" dirty="0"/>
            </a:p>
            <a:p>
              <a:pPr marL="4763" lvl="1" indent="0" algn="ctr">
                <a:buNone/>
              </a:pPr>
              <a:r>
                <a:rPr lang="en-US" sz="1600" b="1" kern="0" dirty="0"/>
                <a:t>DOZENS OF FUND FAMILIES</a:t>
              </a:r>
            </a:p>
            <a:p>
              <a:pPr marL="4763" lvl="1" indent="0" algn="ctr">
                <a:buNone/>
              </a:pPr>
              <a:endParaRPr lang="en-US" sz="1600" b="1" kern="0" dirty="0"/>
            </a:p>
            <a:p>
              <a:pPr marL="4763" lvl="1" indent="0" algn="ctr">
                <a:buNone/>
              </a:pPr>
              <a:r>
                <a:rPr lang="en-US" sz="1600" b="1" kern="0" dirty="0"/>
                <a:t>MANY ADDITIONAL SHORT TERM INVESTMENTS AVAILABLE</a:t>
              </a:r>
            </a:p>
          </p:txBody>
        </p:sp>
      </p:grp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50578402-50E2-0E4D-9581-D355B811DC51}"/>
              </a:ext>
            </a:extLst>
          </p:cNvPr>
          <p:cNvSpPr txBox="1">
            <a:spLocks/>
          </p:cNvSpPr>
          <p:nvPr/>
        </p:nvSpPr>
        <p:spPr bwMode="auto">
          <a:xfrm>
            <a:off x="6339017" y="4761060"/>
            <a:ext cx="3645244" cy="833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lvl="1" indent="0" algn="ctr">
              <a:buNone/>
            </a:pPr>
            <a:r>
              <a:rPr lang="en-US" sz="1400" kern="0" dirty="0"/>
              <a:t>Portals can run performance and exposure analytics hypothetical illustrations.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7190E09-9BDE-B64E-9422-7866CB74F012}"/>
              </a:ext>
            </a:extLst>
          </p:cNvPr>
          <p:cNvGrpSpPr/>
          <p:nvPr/>
        </p:nvGrpSpPr>
        <p:grpSpPr>
          <a:xfrm>
            <a:off x="2471352" y="1245569"/>
            <a:ext cx="3645244" cy="4348781"/>
            <a:chOff x="2471352" y="1245569"/>
            <a:chExt cx="3645244" cy="4348781"/>
          </a:xfrm>
        </p:grpSpPr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9BB65490-367B-A841-A6D3-292DE920C4B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471352" y="1245569"/>
              <a:ext cx="3645244" cy="636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766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48700"/>
                </a:buClr>
                <a:buFontTx/>
                <a:buNone/>
                <a:defRPr sz="2000" b="0" i="0">
                  <a:solidFill>
                    <a:srgbClr val="404040"/>
                  </a:solidFill>
                  <a:latin typeface="Arial"/>
                  <a:ea typeface="ＭＳ Ｐゴシック" pitchFamily="-106" charset="-128"/>
                  <a:cs typeface="Arial"/>
                </a:defRPr>
              </a:lvl1pPr>
              <a:lvl2pPr marL="57626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Arial"/>
                <a:buChar char="•"/>
                <a:defRPr sz="2000" b="0" i="0">
                  <a:solidFill>
                    <a:srgbClr val="404040"/>
                  </a:solidFill>
                  <a:latin typeface="Arial"/>
                  <a:ea typeface="ＭＳ Ｐゴシック" pitchFamily="-106" charset="-128"/>
                  <a:cs typeface="Arial"/>
                </a:defRPr>
              </a:lvl2pPr>
              <a:lvl3pPr marL="80486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Arial"/>
                <a:buChar char="•"/>
                <a:defRPr sz="2000" b="0" i="0">
                  <a:solidFill>
                    <a:srgbClr val="404040"/>
                  </a:solidFill>
                  <a:latin typeface="Arial"/>
                  <a:ea typeface="ＭＳ Ｐゴシック" pitchFamily="-106" charset="-128"/>
                  <a:cs typeface="Arial"/>
                </a:defRPr>
              </a:lvl3pPr>
              <a:lvl4pPr marL="103346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Arial"/>
                <a:buChar char="•"/>
                <a:defRPr sz="2000" b="0" i="0">
                  <a:solidFill>
                    <a:srgbClr val="404040"/>
                  </a:solidFill>
                  <a:latin typeface="Arial"/>
                  <a:ea typeface="ＭＳ Ｐゴシック" pitchFamily="-106" charset="-128"/>
                  <a:cs typeface="Arial"/>
                </a:defRPr>
              </a:lvl4pPr>
              <a:lvl5pPr marL="126206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Arial"/>
                <a:buChar char="•"/>
                <a:defRPr sz="2000" b="0" i="0">
                  <a:solidFill>
                    <a:srgbClr val="404040"/>
                  </a:solidFill>
                  <a:latin typeface="Arial"/>
                  <a:ea typeface="ＭＳ Ｐゴシック" pitchFamily="-106" charset="-128"/>
                  <a:cs typeface="Arial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Times" pitchFamily="-106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Times" pitchFamily="-106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Times" pitchFamily="-106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Times" pitchFamily="-106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4763" lvl="1" indent="0" algn="ctr">
                <a:buNone/>
              </a:pPr>
              <a:r>
                <a:rPr lang="en-US" sz="1400" kern="0" dirty="0"/>
                <a:t>Research from </a:t>
              </a:r>
              <a:r>
                <a:rPr lang="en-US" sz="2400" b="1" kern="0" dirty="0">
                  <a:solidFill>
                    <a:srgbClr val="C00000"/>
                  </a:solidFill>
                </a:rPr>
                <a:t>10</a:t>
              </a:r>
              <a:r>
                <a:rPr lang="en-US" sz="1400" kern="0" dirty="0"/>
                <a:t> different websites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481CB4F-09DA-C34D-8538-6796180CE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81617" y="1694535"/>
              <a:ext cx="3030891" cy="3899815"/>
            </a:xfrm>
            <a:prstGeom prst="rect">
              <a:avLst/>
            </a:prstGeom>
          </p:spPr>
        </p:pic>
      </p:grp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74007077-E972-ED48-8CA1-0A179F5A8600}"/>
              </a:ext>
            </a:extLst>
          </p:cNvPr>
          <p:cNvSpPr txBox="1">
            <a:spLocks/>
          </p:cNvSpPr>
          <p:nvPr/>
        </p:nvSpPr>
        <p:spPr bwMode="auto">
          <a:xfrm>
            <a:off x="105033" y="1270786"/>
            <a:ext cx="2211860" cy="21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tx1"/>
                </a:solidFill>
              </a:rPr>
              <a:t>RESEARCH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C2D4F42B-99F4-D94B-8096-DED51E9A2992}"/>
              </a:ext>
            </a:extLst>
          </p:cNvPr>
          <p:cNvSpPr txBox="1">
            <a:spLocks/>
          </p:cNvSpPr>
          <p:nvPr/>
        </p:nvSpPr>
        <p:spPr bwMode="auto">
          <a:xfrm>
            <a:off x="114300" y="1719951"/>
            <a:ext cx="2211860" cy="219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APPLICATION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11408BDD-22F4-5945-991E-852C238AB111}"/>
              </a:ext>
            </a:extLst>
          </p:cNvPr>
          <p:cNvSpPr txBox="1">
            <a:spLocks/>
          </p:cNvSpPr>
          <p:nvPr/>
        </p:nvSpPr>
        <p:spPr bwMode="auto">
          <a:xfrm>
            <a:off x="85038" y="2171241"/>
            <a:ext cx="2211860" cy="20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TRADES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F525D391-60A7-FE41-854F-EB9E8B6223F9}"/>
              </a:ext>
            </a:extLst>
          </p:cNvPr>
          <p:cNvSpPr txBox="1">
            <a:spLocks/>
          </p:cNvSpPr>
          <p:nvPr/>
        </p:nvSpPr>
        <p:spPr bwMode="auto">
          <a:xfrm>
            <a:off x="85038" y="3179451"/>
            <a:ext cx="2211860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SETTLEMENT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7330790A-2248-2047-925E-01052D346FA5}"/>
              </a:ext>
            </a:extLst>
          </p:cNvPr>
          <p:cNvSpPr txBox="1">
            <a:spLocks/>
          </p:cNvSpPr>
          <p:nvPr/>
        </p:nvSpPr>
        <p:spPr bwMode="auto">
          <a:xfrm>
            <a:off x="114300" y="4813525"/>
            <a:ext cx="2211860" cy="454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TRADE HISTORY / AUDIT REPORTS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8DC9FA22-147A-5A44-9A04-949834D51FD0}"/>
              </a:ext>
            </a:extLst>
          </p:cNvPr>
          <p:cNvSpPr txBox="1">
            <a:spLocks/>
          </p:cNvSpPr>
          <p:nvPr/>
        </p:nvSpPr>
        <p:spPr bwMode="auto">
          <a:xfrm>
            <a:off x="145192" y="5499762"/>
            <a:ext cx="2211860" cy="27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RISK MANAGEMENT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DDC1E86-266F-C241-881C-741B2FDEA8F3}"/>
              </a:ext>
            </a:extLst>
          </p:cNvPr>
          <p:cNvSpPr txBox="1"/>
          <p:nvPr/>
        </p:nvSpPr>
        <p:spPr>
          <a:xfrm>
            <a:off x="409832" y="4242865"/>
            <a:ext cx="1803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INTEGRATIONS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AC0A30F-109B-554D-80ED-575371CC9084}"/>
              </a:ext>
            </a:extLst>
          </p:cNvPr>
          <p:cNvSpPr txBox="1"/>
          <p:nvPr/>
        </p:nvSpPr>
        <p:spPr>
          <a:xfrm>
            <a:off x="409832" y="2608791"/>
            <a:ext cx="1602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COMPLIANCE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884602F-E3E8-3246-82CB-D94EF7303780}"/>
              </a:ext>
            </a:extLst>
          </p:cNvPr>
          <p:cNvSpPr txBox="1"/>
          <p:nvPr/>
        </p:nvSpPr>
        <p:spPr>
          <a:xfrm>
            <a:off x="519471" y="3672205"/>
            <a:ext cx="1408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REPORTING</a:t>
            </a:r>
          </a:p>
        </p:txBody>
      </p:sp>
    </p:spTree>
    <p:extLst>
      <p:ext uri="{BB962C8B-B14F-4D97-AF65-F5344CB8AC3E}">
        <p14:creationId xmlns:p14="http://schemas.microsoft.com/office/powerpoint/2010/main" val="263402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Portal vs. Portal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B78CB3-4802-534E-B80F-28412E3469BC}"/>
              </a:ext>
            </a:extLst>
          </p:cNvPr>
          <p:cNvCxnSpPr>
            <a:cxnSpLocks/>
          </p:cNvCxnSpPr>
          <p:nvPr/>
        </p:nvCxnSpPr>
        <p:spPr bwMode="auto">
          <a:xfrm>
            <a:off x="2397211" y="716692"/>
            <a:ext cx="0" cy="52763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A4C444-9D9E-124B-A3BA-514D0A69692F}"/>
              </a:ext>
            </a:extLst>
          </p:cNvPr>
          <p:cNvCxnSpPr>
            <a:cxnSpLocks/>
          </p:cNvCxnSpPr>
          <p:nvPr/>
        </p:nvCxnSpPr>
        <p:spPr bwMode="auto">
          <a:xfrm>
            <a:off x="6196914" y="716692"/>
            <a:ext cx="0" cy="52763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E38FB25-DEAF-8548-95BE-6EDBFD5C351B}"/>
              </a:ext>
            </a:extLst>
          </p:cNvPr>
          <p:cNvSpPr txBox="1">
            <a:spLocks/>
          </p:cNvSpPr>
          <p:nvPr/>
        </p:nvSpPr>
        <p:spPr bwMode="auto">
          <a:xfrm>
            <a:off x="3144795" y="952503"/>
            <a:ext cx="2211860" cy="25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400" b="1" kern="0" dirty="0">
                <a:solidFill>
                  <a:schemeClr val="tx1"/>
                </a:solidFill>
              </a:rPr>
              <a:t>NO PORTAL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93A6E09-FBDD-9A4F-813C-7F08D28697E3}"/>
              </a:ext>
            </a:extLst>
          </p:cNvPr>
          <p:cNvSpPr txBox="1">
            <a:spLocks/>
          </p:cNvSpPr>
          <p:nvPr/>
        </p:nvSpPr>
        <p:spPr bwMode="auto">
          <a:xfrm>
            <a:off x="7197811" y="952503"/>
            <a:ext cx="2211860" cy="25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400" b="1" kern="0" dirty="0">
                <a:solidFill>
                  <a:schemeClr val="tx1"/>
                </a:solidFill>
              </a:rPr>
              <a:t>PORTAL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9BB65490-367B-A841-A6D3-292DE920C4B2}"/>
              </a:ext>
            </a:extLst>
          </p:cNvPr>
          <p:cNvSpPr txBox="1">
            <a:spLocks/>
          </p:cNvSpPr>
          <p:nvPr/>
        </p:nvSpPr>
        <p:spPr bwMode="auto">
          <a:xfrm>
            <a:off x="2471352" y="1245569"/>
            <a:ext cx="3645244" cy="63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lvl="1" indent="0" algn="ctr">
              <a:buNone/>
            </a:pPr>
            <a:r>
              <a:rPr lang="en-US" sz="1400" kern="0" dirty="0"/>
              <a:t>Apply with </a:t>
            </a:r>
            <a:r>
              <a:rPr lang="en-US" sz="2400" b="1" kern="0" dirty="0">
                <a:solidFill>
                  <a:srgbClr val="C00000"/>
                </a:solidFill>
              </a:rPr>
              <a:t>10</a:t>
            </a:r>
            <a:r>
              <a:rPr lang="en-US" sz="1400" kern="0" dirty="0"/>
              <a:t> non-uniform applications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363FAE9-AF6B-5948-A289-4B6F4861CB60}"/>
              </a:ext>
            </a:extLst>
          </p:cNvPr>
          <p:cNvSpPr txBox="1">
            <a:spLocks/>
          </p:cNvSpPr>
          <p:nvPr/>
        </p:nvSpPr>
        <p:spPr bwMode="auto">
          <a:xfrm>
            <a:off x="6339017" y="1245569"/>
            <a:ext cx="3645244" cy="36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lvl="1" indent="0" algn="ctr">
              <a:buNone/>
            </a:pPr>
            <a:r>
              <a:rPr lang="en-US" sz="2400" b="1" kern="0" dirty="0">
                <a:solidFill>
                  <a:srgbClr val="C00000"/>
                </a:solidFill>
              </a:rPr>
              <a:t>1</a:t>
            </a:r>
            <a:r>
              <a:rPr lang="en-US" sz="1400" kern="0" dirty="0"/>
              <a:t> application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F1DB2C-26AE-1648-9C6C-84CC32B46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094" y="1791318"/>
            <a:ext cx="989448" cy="1285882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F28C3CC-3D0D-FB4A-B5C6-4E8449882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8002" y="1945777"/>
            <a:ext cx="989448" cy="1285881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E1C3A9-F18A-7543-A135-4E744702D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883" y="1686286"/>
            <a:ext cx="989447" cy="1285881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0B73CBE-723E-6A4B-9EF4-CEE599A83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1575" y="2112594"/>
            <a:ext cx="989447" cy="1285880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5642E35-D63B-E44D-A0DD-BB98372F21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3731" y="3311199"/>
            <a:ext cx="989446" cy="1285880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520FD56-7CDB-E24B-AB85-E525530699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0234" y="3101134"/>
            <a:ext cx="989446" cy="1285879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F36B1D3-DFE8-E543-B563-7BBE01AFCA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9347" y="3552156"/>
            <a:ext cx="989445" cy="1285879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65508C0-D909-2447-AF2A-81CFC174E9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31563" y="4478914"/>
            <a:ext cx="989445" cy="1285877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B0DC03F-9487-E44A-B51B-32DB158095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5232" y="4688591"/>
            <a:ext cx="989444" cy="1285877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A613DEE-9CDC-8B4E-B060-14C3D410A7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56449" y="4589737"/>
            <a:ext cx="989444" cy="1285876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F4C7C2-D1C0-F941-883D-BEA647C050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32567" y="1945777"/>
            <a:ext cx="1826514" cy="23169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Triangle 52">
            <a:extLst>
              <a:ext uri="{FF2B5EF4-FFF2-40B4-BE49-F238E27FC236}">
                <a16:creationId xmlns:a16="http://schemas.microsoft.com/office/drawing/2014/main" id="{EDC2DE45-ABC5-E645-9475-291E6986F618}"/>
              </a:ext>
            </a:extLst>
          </p:cNvPr>
          <p:cNvSpPr/>
          <p:nvPr/>
        </p:nvSpPr>
        <p:spPr bwMode="auto">
          <a:xfrm rot="5400000">
            <a:off x="2293648" y="1653900"/>
            <a:ext cx="207125" cy="367561"/>
          </a:xfrm>
          <a:prstGeom prst="triangle">
            <a:avLst/>
          </a:prstGeom>
          <a:solidFill>
            <a:srgbClr val="D5A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993A6E09-FBDD-9A4F-813C-7F08D28697E3}"/>
              </a:ext>
            </a:extLst>
          </p:cNvPr>
          <p:cNvSpPr txBox="1">
            <a:spLocks/>
          </p:cNvSpPr>
          <p:nvPr/>
        </p:nvSpPr>
        <p:spPr bwMode="auto">
          <a:xfrm>
            <a:off x="6932807" y="4597079"/>
            <a:ext cx="3015283" cy="25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>
              <a:lnSpc>
                <a:spcPts val="1380"/>
              </a:lnSpc>
              <a:spcBef>
                <a:spcPts val="0"/>
              </a:spcBef>
            </a:pPr>
            <a:r>
              <a:rPr lang="en-US" sz="1200" kern="0" dirty="0">
                <a:solidFill>
                  <a:schemeClr val="tx1"/>
                </a:solidFill>
              </a:rPr>
              <a:t>Clearing and Custody Channels Only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8D9194E-15B3-ED48-A6FD-F6126358B6A3}"/>
              </a:ext>
            </a:extLst>
          </p:cNvPr>
          <p:cNvCxnSpPr/>
          <p:nvPr/>
        </p:nvCxnSpPr>
        <p:spPr bwMode="auto">
          <a:xfrm>
            <a:off x="191530" y="5982557"/>
            <a:ext cx="2063578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D5A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692213C-F98D-7640-8E92-6FF71CCB2381}"/>
              </a:ext>
            </a:extLst>
          </p:cNvPr>
          <p:cNvCxnSpPr/>
          <p:nvPr/>
        </p:nvCxnSpPr>
        <p:spPr bwMode="auto">
          <a:xfrm>
            <a:off x="191530" y="994719"/>
            <a:ext cx="2063578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D5A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1AF30B0C-1E32-9D47-8DD7-9A850C64B918}"/>
              </a:ext>
            </a:extLst>
          </p:cNvPr>
          <p:cNvSpPr txBox="1">
            <a:spLocks/>
          </p:cNvSpPr>
          <p:nvPr/>
        </p:nvSpPr>
        <p:spPr bwMode="auto">
          <a:xfrm>
            <a:off x="105033" y="1270786"/>
            <a:ext cx="2211860" cy="21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RESEARCH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3E9A626E-210A-9C45-B465-113BA382D9B8}"/>
              </a:ext>
            </a:extLst>
          </p:cNvPr>
          <p:cNvSpPr txBox="1">
            <a:spLocks/>
          </p:cNvSpPr>
          <p:nvPr/>
        </p:nvSpPr>
        <p:spPr bwMode="auto">
          <a:xfrm>
            <a:off x="114300" y="1719951"/>
            <a:ext cx="2211860" cy="219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tx1"/>
                </a:solidFill>
              </a:rPr>
              <a:t>APPLICATION</a:t>
            </a:r>
          </a:p>
        </p:txBody>
      </p: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E7377FF7-07B5-3540-AC70-6D1BF4F66D66}"/>
              </a:ext>
            </a:extLst>
          </p:cNvPr>
          <p:cNvSpPr txBox="1">
            <a:spLocks/>
          </p:cNvSpPr>
          <p:nvPr/>
        </p:nvSpPr>
        <p:spPr bwMode="auto">
          <a:xfrm>
            <a:off x="85038" y="2171241"/>
            <a:ext cx="2211860" cy="20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TRADES</a:t>
            </a:r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097E8072-3874-AF4C-ABDB-E172DB69F1C7}"/>
              </a:ext>
            </a:extLst>
          </p:cNvPr>
          <p:cNvSpPr txBox="1">
            <a:spLocks/>
          </p:cNvSpPr>
          <p:nvPr/>
        </p:nvSpPr>
        <p:spPr bwMode="auto">
          <a:xfrm>
            <a:off x="85038" y="3179451"/>
            <a:ext cx="2211860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SETTLEMENT</a:t>
            </a:r>
          </a:p>
        </p:txBody>
      </p: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971DD9CA-C9E1-1248-B14F-12770572EFCA}"/>
              </a:ext>
            </a:extLst>
          </p:cNvPr>
          <p:cNvSpPr txBox="1">
            <a:spLocks/>
          </p:cNvSpPr>
          <p:nvPr/>
        </p:nvSpPr>
        <p:spPr bwMode="auto">
          <a:xfrm>
            <a:off x="114300" y="4813525"/>
            <a:ext cx="2211860" cy="454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TRADE HISTORY / AUDIT REPORTS</a:t>
            </a:r>
          </a:p>
        </p:txBody>
      </p: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4FA19EDF-9584-0144-884C-D6A5D997A4D5}"/>
              </a:ext>
            </a:extLst>
          </p:cNvPr>
          <p:cNvSpPr txBox="1">
            <a:spLocks/>
          </p:cNvSpPr>
          <p:nvPr/>
        </p:nvSpPr>
        <p:spPr bwMode="auto">
          <a:xfrm>
            <a:off x="145192" y="5499762"/>
            <a:ext cx="2211860" cy="27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RISK MANAGEMENT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B616AF4-844E-1248-A806-852B8B61A58E}"/>
              </a:ext>
            </a:extLst>
          </p:cNvPr>
          <p:cNvSpPr txBox="1"/>
          <p:nvPr/>
        </p:nvSpPr>
        <p:spPr>
          <a:xfrm>
            <a:off x="409832" y="4242865"/>
            <a:ext cx="1803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INTEGRATIONS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2967069-EB01-BE4E-8D02-DC21AF80827C}"/>
              </a:ext>
            </a:extLst>
          </p:cNvPr>
          <p:cNvSpPr txBox="1"/>
          <p:nvPr/>
        </p:nvSpPr>
        <p:spPr>
          <a:xfrm>
            <a:off x="409832" y="2608791"/>
            <a:ext cx="1602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COMPLIANCE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8926213-EF4E-2C47-8934-3B5D9A8219F3}"/>
              </a:ext>
            </a:extLst>
          </p:cNvPr>
          <p:cNvSpPr txBox="1"/>
          <p:nvPr/>
        </p:nvSpPr>
        <p:spPr>
          <a:xfrm>
            <a:off x="519471" y="3672205"/>
            <a:ext cx="1408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REPORTING</a:t>
            </a:r>
          </a:p>
        </p:txBody>
      </p:sp>
    </p:spTree>
    <p:extLst>
      <p:ext uri="{BB962C8B-B14F-4D97-AF65-F5344CB8AC3E}">
        <p14:creationId xmlns:p14="http://schemas.microsoft.com/office/powerpoint/2010/main" val="400346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6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Portal vs. Portal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B78CB3-4802-534E-B80F-28412E3469BC}"/>
              </a:ext>
            </a:extLst>
          </p:cNvPr>
          <p:cNvCxnSpPr>
            <a:cxnSpLocks/>
          </p:cNvCxnSpPr>
          <p:nvPr/>
        </p:nvCxnSpPr>
        <p:spPr bwMode="auto">
          <a:xfrm>
            <a:off x="2397211" y="716692"/>
            <a:ext cx="0" cy="52763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A4C444-9D9E-124B-A3BA-514D0A69692F}"/>
              </a:ext>
            </a:extLst>
          </p:cNvPr>
          <p:cNvCxnSpPr>
            <a:cxnSpLocks/>
          </p:cNvCxnSpPr>
          <p:nvPr/>
        </p:nvCxnSpPr>
        <p:spPr bwMode="auto">
          <a:xfrm>
            <a:off x="6196914" y="716692"/>
            <a:ext cx="0" cy="52763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E38FB25-DEAF-8548-95BE-6EDBFD5C351B}"/>
              </a:ext>
            </a:extLst>
          </p:cNvPr>
          <p:cNvSpPr txBox="1">
            <a:spLocks/>
          </p:cNvSpPr>
          <p:nvPr/>
        </p:nvSpPr>
        <p:spPr bwMode="auto">
          <a:xfrm>
            <a:off x="3144795" y="952503"/>
            <a:ext cx="2211860" cy="25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400" b="1" kern="0" dirty="0">
                <a:solidFill>
                  <a:schemeClr val="tx1"/>
                </a:solidFill>
              </a:rPr>
              <a:t>NO PORTAL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93A6E09-FBDD-9A4F-813C-7F08D28697E3}"/>
              </a:ext>
            </a:extLst>
          </p:cNvPr>
          <p:cNvSpPr txBox="1">
            <a:spLocks/>
          </p:cNvSpPr>
          <p:nvPr/>
        </p:nvSpPr>
        <p:spPr bwMode="auto">
          <a:xfrm>
            <a:off x="7197811" y="952503"/>
            <a:ext cx="2211860" cy="25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400" b="1" kern="0" dirty="0">
                <a:solidFill>
                  <a:schemeClr val="tx1"/>
                </a:solidFill>
              </a:rPr>
              <a:t>PORTAL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9BB65490-367B-A841-A6D3-292DE920C4B2}"/>
              </a:ext>
            </a:extLst>
          </p:cNvPr>
          <p:cNvSpPr txBox="1">
            <a:spLocks/>
          </p:cNvSpPr>
          <p:nvPr/>
        </p:nvSpPr>
        <p:spPr bwMode="auto">
          <a:xfrm>
            <a:off x="2817341" y="1188589"/>
            <a:ext cx="3030162" cy="63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lvl="1" indent="0" algn="ctr">
              <a:buNone/>
            </a:pPr>
            <a:r>
              <a:rPr lang="en-US" sz="1400" kern="0" dirty="0"/>
              <a:t>Trade by </a:t>
            </a:r>
            <a:r>
              <a:rPr lang="en-US" sz="2400" b="1" kern="0" dirty="0">
                <a:solidFill>
                  <a:srgbClr val="C00000"/>
                </a:solidFill>
              </a:rPr>
              <a:t>10</a:t>
            </a:r>
            <a:r>
              <a:rPr lang="en-US" sz="1400" kern="0" dirty="0"/>
              <a:t> separate phone calls, faxes or websites.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363FAE9-AF6B-5948-A289-4B6F4861CB60}"/>
              </a:ext>
            </a:extLst>
          </p:cNvPr>
          <p:cNvSpPr txBox="1">
            <a:spLocks/>
          </p:cNvSpPr>
          <p:nvPr/>
        </p:nvSpPr>
        <p:spPr bwMode="auto">
          <a:xfrm>
            <a:off x="6339017" y="1245569"/>
            <a:ext cx="3645244" cy="36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lvl="1" indent="0" algn="ctr">
              <a:buNone/>
            </a:pPr>
            <a:r>
              <a:rPr lang="en-US" sz="2400" b="1" kern="0" dirty="0">
                <a:solidFill>
                  <a:srgbClr val="C00000"/>
                </a:solidFill>
              </a:rPr>
              <a:t>1</a:t>
            </a:r>
            <a:r>
              <a:rPr lang="en-US" sz="1400" kern="0" dirty="0"/>
              <a:t> trade ticket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5693F02-2DDF-BA43-A6D4-6194032DE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779" y="1821179"/>
            <a:ext cx="2227235" cy="3702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" name="Triangle 61">
            <a:extLst>
              <a:ext uri="{FF2B5EF4-FFF2-40B4-BE49-F238E27FC236}">
                <a16:creationId xmlns:a16="http://schemas.microsoft.com/office/drawing/2014/main" id="{5956A614-7D06-534B-A59F-D5C86F2DA7C6}"/>
              </a:ext>
            </a:extLst>
          </p:cNvPr>
          <p:cNvSpPr/>
          <p:nvPr/>
        </p:nvSpPr>
        <p:spPr bwMode="auto">
          <a:xfrm rot="5400000">
            <a:off x="2288723" y="2088678"/>
            <a:ext cx="207125" cy="367561"/>
          </a:xfrm>
          <a:prstGeom prst="triangle">
            <a:avLst/>
          </a:prstGeom>
          <a:solidFill>
            <a:srgbClr val="D5A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B7571C-2C1A-8943-8DD5-8146B5F29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301" y="1881093"/>
            <a:ext cx="1145241" cy="9806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B0309E-22E4-3341-A45D-5C0C7BE30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344" y="2692363"/>
            <a:ext cx="1194676" cy="90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F092DD-8AF8-4B41-B718-D4EA304744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5308" y="5131796"/>
            <a:ext cx="1109231" cy="7148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3B1D9C-F820-EF47-838C-9E9DFD9B17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3222" y="2121254"/>
            <a:ext cx="1201384" cy="9010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8039219-2D29-AC4A-BFB8-2CF30E5505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2172" y="4190981"/>
            <a:ext cx="1265420" cy="11541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264271A-D06E-2842-BA17-F2EDD76FBC8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620" r="3016"/>
          <a:stretch>
            <a:fillRect/>
          </a:stretch>
        </p:blipFill>
        <p:spPr>
          <a:xfrm>
            <a:off x="4937760" y="1896734"/>
            <a:ext cx="1188720" cy="78596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0D88F48-0701-AC4B-9C95-BAE63BC8C6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2571" y="3972826"/>
            <a:ext cx="1309432" cy="88696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BFAB4F1E-04F9-A243-A940-DEDCD6B9985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3318" b="13283"/>
          <a:stretch>
            <a:fillRect/>
          </a:stretch>
        </p:blipFill>
        <p:spPr>
          <a:xfrm>
            <a:off x="3700512" y="3523076"/>
            <a:ext cx="1245794" cy="9144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02036DB4-6E1E-7545-984F-E3EEE74F03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34382" y="3077862"/>
            <a:ext cx="1273992" cy="99786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708AFA74-B815-5247-9A21-1FF673D8F7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14699" y="4962255"/>
            <a:ext cx="1502017" cy="1164608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95354DC-3E04-EF45-9D6E-639C70E07AA1}"/>
              </a:ext>
            </a:extLst>
          </p:cNvPr>
          <p:cNvCxnSpPr/>
          <p:nvPr/>
        </p:nvCxnSpPr>
        <p:spPr bwMode="auto">
          <a:xfrm>
            <a:off x="191530" y="5982557"/>
            <a:ext cx="2063578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D5A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5AA5143-7E70-024B-AB2F-8D2828549F1F}"/>
              </a:ext>
            </a:extLst>
          </p:cNvPr>
          <p:cNvCxnSpPr/>
          <p:nvPr/>
        </p:nvCxnSpPr>
        <p:spPr bwMode="auto">
          <a:xfrm>
            <a:off x="191530" y="994719"/>
            <a:ext cx="2063578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D5A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5CDB4B60-7EBE-1742-9AB7-0C170C18348A}"/>
              </a:ext>
            </a:extLst>
          </p:cNvPr>
          <p:cNvSpPr txBox="1">
            <a:spLocks/>
          </p:cNvSpPr>
          <p:nvPr/>
        </p:nvSpPr>
        <p:spPr bwMode="auto">
          <a:xfrm>
            <a:off x="105033" y="1270786"/>
            <a:ext cx="2211860" cy="21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RESEARCH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7FF1D02E-F3C6-D04D-A8EF-2F5B99AD89EA}"/>
              </a:ext>
            </a:extLst>
          </p:cNvPr>
          <p:cNvSpPr txBox="1">
            <a:spLocks/>
          </p:cNvSpPr>
          <p:nvPr/>
        </p:nvSpPr>
        <p:spPr bwMode="auto">
          <a:xfrm>
            <a:off x="114300" y="1719951"/>
            <a:ext cx="2211860" cy="219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APPLICATION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537C0FD9-FE1F-904B-985D-1EEB307EF241}"/>
              </a:ext>
            </a:extLst>
          </p:cNvPr>
          <p:cNvSpPr txBox="1">
            <a:spLocks/>
          </p:cNvSpPr>
          <p:nvPr/>
        </p:nvSpPr>
        <p:spPr bwMode="auto">
          <a:xfrm>
            <a:off x="85038" y="2171241"/>
            <a:ext cx="2211860" cy="20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tx1"/>
                </a:solidFill>
              </a:rPr>
              <a:t>TRADES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DD10014C-5B76-FD47-A8AD-C65895B8DB40}"/>
              </a:ext>
            </a:extLst>
          </p:cNvPr>
          <p:cNvSpPr txBox="1">
            <a:spLocks/>
          </p:cNvSpPr>
          <p:nvPr/>
        </p:nvSpPr>
        <p:spPr bwMode="auto">
          <a:xfrm>
            <a:off x="85038" y="3179451"/>
            <a:ext cx="2211860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SETTLEMENT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71F7167-C386-E043-9B5D-932EAD97B178}"/>
              </a:ext>
            </a:extLst>
          </p:cNvPr>
          <p:cNvSpPr txBox="1">
            <a:spLocks/>
          </p:cNvSpPr>
          <p:nvPr/>
        </p:nvSpPr>
        <p:spPr bwMode="auto">
          <a:xfrm>
            <a:off x="114300" y="4813525"/>
            <a:ext cx="2211860" cy="454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TRADE HISTORY / AUDIT REPORTS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82D87C86-0E2A-CD48-82B6-02882642D35C}"/>
              </a:ext>
            </a:extLst>
          </p:cNvPr>
          <p:cNvSpPr txBox="1">
            <a:spLocks/>
          </p:cNvSpPr>
          <p:nvPr/>
        </p:nvSpPr>
        <p:spPr bwMode="auto">
          <a:xfrm>
            <a:off x="145192" y="5499762"/>
            <a:ext cx="2211860" cy="27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RISK MANAGEMENT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0C3B93F-A015-134D-96D8-5E9743F5400D}"/>
              </a:ext>
            </a:extLst>
          </p:cNvPr>
          <p:cNvSpPr txBox="1"/>
          <p:nvPr/>
        </p:nvSpPr>
        <p:spPr>
          <a:xfrm>
            <a:off x="409832" y="4242865"/>
            <a:ext cx="1803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INTEGRATIONS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33058C5-333E-2849-BB6D-B75459F1DF8D}"/>
              </a:ext>
            </a:extLst>
          </p:cNvPr>
          <p:cNvSpPr txBox="1"/>
          <p:nvPr/>
        </p:nvSpPr>
        <p:spPr>
          <a:xfrm>
            <a:off x="409832" y="2608791"/>
            <a:ext cx="1602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COMPLIANCE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14DEF1D-0603-AF4B-80C1-ED930D73D370}"/>
              </a:ext>
            </a:extLst>
          </p:cNvPr>
          <p:cNvSpPr txBox="1"/>
          <p:nvPr/>
        </p:nvSpPr>
        <p:spPr>
          <a:xfrm>
            <a:off x="519471" y="3672205"/>
            <a:ext cx="1408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REPORTING</a:t>
            </a:r>
          </a:p>
        </p:txBody>
      </p:sp>
    </p:spTree>
    <p:extLst>
      <p:ext uri="{BB962C8B-B14F-4D97-AF65-F5344CB8AC3E}">
        <p14:creationId xmlns:p14="http://schemas.microsoft.com/office/powerpoint/2010/main" val="408966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3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8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Automation Case Study – No Portal vs. Portal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F9224C-B04A-0843-8EC9-831772752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81" y="1680493"/>
            <a:ext cx="2491033" cy="13233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689E6D-8266-324E-B887-D2F957E41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81" y="3773789"/>
            <a:ext cx="2491032" cy="13233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2F5667-BEFF-5E4E-80BD-E8FADE85C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916" y="1541633"/>
            <a:ext cx="7027145" cy="373317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63B2E2-52EE-664F-8682-BE8AC0768E2E}"/>
              </a:ext>
            </a:extLst>
          </p:cNvPr>
          <p:cNvCxnSpPr>
            <a:cxnSpLocks/>
          </p:cNvCxnSpPr>
          <p:nvPr/>
        </p:nvCxnSpPr>
        <p:spPr bwMode="auto">
          <a:xfrm>
            <a:off x="2895974" y="716692"/>
            <a:ext cx="0" cy="52763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F68C951-0013-7B40-A42E-46BA29CCC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917" y="1541633"/>
            <a:ext cx="7027143" cy="373316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A847EC3-2141-7E48-B35A-77192B9ABA61}"/>
              </a:ext>
            </a:extLst>
          </p:cNvPr>
          <p:cNvSpPr txBox="1">
            <a:spLocks/>
          </p:cNvSpPr>
          <p:nvPr/>
        </p:nvSpPr>
        <p:spPr bwMode="auto">
          <a:xfrm>
            <a:off x="353967" y="1376688"/>
            <a:ext cx="2211860" cy="25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400" b="1" kern="0" dirty="0">
                <a:solidFill>
                  <a:schemeClr val="tx1"/>
                </a:solidFill>
              </a:rPr>
              <a:t>No Portal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537A6DD-6EB3-764F-A36E-01FF9E395DB0}"/>
              </a:ext>
            </a:extLst>
          </p:cNvPr>
          <p:cNvSpPr txBox="1">
            <a:spLocks/>
          </p:cNvSpPr>
          <p:nvPr/>
        </p:nvSpPr>
        <p:spPr bwMode="auto">
          <a:xfrm>
            <a:off x="353967" y="3530441"/>
            <a:ext cx="2211860" cy="25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400" b="1" kern="0" dirty="0">
                <a:solidFill>
                  <a:schemeClr val="tx1"/>
                </a:solidFill>
              </a:rPr>
              <a:t>Portal</a:t>
            </a:r>
          </a:p>
        </p:txBody>
      </p:sp>
    </p:spTree>
    <p:extLst>
      <p:ext uri="{BB962C8B-B14F-4D97-AF65-F5344CB8AC3E}">
        <p14:creationId xmlns:p14="http://schemas.microsoft.com/office/powerpoint/2010/main" val="93531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Portal vs. Portal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B78CB3-4802-534E-B80F-28412E3469BC}"/>
              </a:ext>
            </a:extLst>
          </p:cNvPr>
          <p:cNvCxnSpPr>
            <a:cxnSpLocks/>
          </p:cNvCxnSpPr>
          <p:nvPr/>
        </p:nvCxnSpPr>
        <p:spPr bwMode="auto">
          <a:xfrm>
            <a:off x="2397211" y="716692"/>
            <a:ext cx="0" cy="52763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A4C444-9D9E-124B-A3BA-514D0A69692F}"/>
              </a:ext>
            </a:extLst>
          </p:cNvPr>
          <p:cNvCxnSpPr>
            <a:cxnSpLocks/>
          </p:cNvCxnSpPr>
          <p:nvPr/>
        </p:nvCxnSpPr>
        <p:spPr bwMode="auto">
          <a:xfrm>
            <a:off x="5826620" y="716692"/>
            <a:ext cx="0" cy="52763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E38FB25-DEAF-8548-95BE-6EDBFD5C351B}"/>
              </a:ext>
            </a:extLst>
          </p:cNvPr>
          <p:cNvSpPr txBox="1">
            <a:spLocks/>
          </p:cNvSpPr>
          <p:nvPr/>
        </p:nvSpPr>
        <p:spPr bwMode="auto">
          <a:xfrm>
            <a:off x="3144795" y="952503"/>
            <a:ext cx="2211860" cy="25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400" b="1" kern="0" dirty="0">
                <a:solidFill>
                  <a:schemeClr val="tx1"/>
                </a:solidFill>
              </a:rPr>
              <a:t>NO PORTAL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93A6E09-FBDD-9A4F-813C-7F08D28697E3}"/>
              </a:ext>
            </a:extLst>
          </p:cNvPr>
          <p:cNvSpPr txBox="1">
            <a:spLocks/>
          </p:cNvSpPr>
          <p:nvPr/>
        </p:nvSpPr>
        <p:spPr bwMode="auto">
          <a:xfrm>
            <a:off x="6784608" y="952503"/>
            <a:ext cx="2211860" cy="25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400" b="1" kern="0" dirty="0">
                <a:solidFill>
                  <a:schemeClr val="tx1"/>
                </a:solidFill>
              </a:rPr>
              <a:t>PORTAL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9BB65490-367B-A841-A6D3-292DE920C4B2}"/>
              </a:ext>
            </a:extLst>
          </p:cNvPr>
          <p:cNvSpPr txBox="1">
            <a:spLocks/>
          </p:cNvSpPr>
          <p:nvPr/>
        </p:nvSpPr>
        <p:spPr bwMode="auto">
          <a:xfrm>
            <a:off x="2471352" y="1245569"/>
            <a:ext cx="3645244" cy="63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lvl="1" indent="0" algn="ctr">
              <a:buNone/>
            </a:pPr>
            <a:r>
              <a:rPr lang="en-US" sz="1400" kern="0" dirty="0"/>
              <a:t>Limited or No Compliance Rules </a:t>
            </a:r>
          </a:p>
          <a:p>
            <a:pPr marL="4763" lvl="1" indent="0" algn="ctr">
              <a:buNone/>
            </a:pPr>
            <a:r>
              <a:rPr lang="en-US" sz="1400" kern="0" dirty="0"/>
              <a:t>or Compliance Monitoring</a:t>
            </a:r>
          </a:p>
        </p:txBody>
      </p:sp>
      <p:sp>
        <p:nvSpPr>
          <p:cNvPr id="62" name="Triangle 61">
            <a:extLst>
              <a:ext uri="{FF2B5EF4-FFF2-40B4-BE49-F238E27FC236}">
                <a16:creationId xmlns:a16="http://schemas.microsoft.com/office/drawing/2014/main" id="{26238175-E647-1C41-8071-3D2ED359D381}"/>
              </a:ext>
            </a:extLst>
          </p:cNvPr>
          <p:cNvSpPr/>
          <p:nvPr/>
        </p:nvSpPr>
        <p:spPr bwMode="auto">
          <a:xfrm rot="5400000">
            <a:off x="2327690" y="2609743"/>
            <a:ext cx="207125" cy="367561"/>
          </a:xfrm>
          <a:prstGeom prst="triangle">
            <a:avLst/>
          </a:prstGeom>
          <a:solidFill>
            <a:srgbClr val="D5A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BB65490-367B-A841-A6D3-292DE920C4B2}"/>
              </a:ext>
            </a:extLst>
          </p:cNvPr>
          <p:cNvSpPr txBox="1">
            <a:spLocks/>
          </p:cNvSpPr>
          <p:nvPr/>
        </p:nvSpPr>
        <p:spPr bwMode="auto">
          <a:xfrm>
            <a:off x="6067916" y="1259528"/>
            <a:ext cx="3645244" cy="63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lvl="1" indent="0" algn="ctr">
              <a:buNone/>
            </a:pPr>
            <a:r>
              <a:rPr lang="en-US" sz="1400" kern="0" dirty="0"/>
              <a:t>Comprehensive Compliance Rules </a:t>
            </a:r>
          </a:p>
          <a:p>
            <a:pPr marL="4763" lvl="1" indent="0" algn="ctr">
              <a:buNone/>
            </a:pPr>
            <a:r>
              <a:rPr lang="en-US" sz="1400" kern="0" dirty="0"/>
              <a:t>or Compliance Monitoring</a:t>
            </a:r>
          </a:p>
          <a:p>
            <a:pPr marL="4763" lvl="1" indent="0" algn="ctr">
              <a:buNone/>
            </a:pPr>
            <a:endParaRPr lang="en-US" sz="1400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AED451-10DF-6D46-A1C4-19762771C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618" y="2228680"/>
            <a:ext cx="2773265" cy="180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B93345-F9F4-704D-8A48-47BFF8D94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2700" y="3618303"/>
            <a:ext cx="1815676" cy="2352928"/>
          </a:xfrm>
          <a:prstGeom prst="rect">
            <a:avLst/>
          </a:prstGeom>
          <a:ln w="12700">
            <a:solidFill>
              <a:schemeClr val="bg2">
                <a:lumMod val="7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075BF5-AB95-2A49-B243-9A6E6B183844}"/>
              </a:ext>
            </a:extLst>
          </p:cNvPr>
          <p:cNvSpPr txBox="1"/>
          <p:nvPr/>
        </p:nvSpPr>
        <p:spPr>
          <a:xfrm>
            <a:off x="6004471" y="1923798"/>
            <a:ext cx="3772134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1200" b="1" dirty="0"/>
              <a:t>Maximum % of Assets Under Management</a:t>
            </a:r>
            <a:endParaRPr lang="en-US" sz="1200" dirty="0"/>
          </a:p>
          <a:p>
            <a:pPr algn="ctr">
              <a:spcAft>
                <a:spcPts val="1000"/>
              </a:spcAft>
            </a:pPr>
            <a:r>
              <a:rPr lang="en-US" sz="1200" b="1" dirty="0"/>
              <a:t>Maximum Notional Investment in Any Fund</a:t>
            </a:r>
            <a:endParaRPr lang="en-US" sz="1200" dirty="0"/>
          </a:p>
          <a:p>
            <a:pPr algn="ctr">
              <a:spcAft>
                <a:spcPts val="1000"/>
              </a:spcAft>
            </a:pPr>
            <a:r>
              <a:rPr lang="en-US" sz="1200" b="1" dirty="0"/>
              <a:t>Maximum Notional Investment in a Specific Fund</a:t>
            </a:r>
            <a:endParaRPr lang="en-US" sz="1200" dirty="0"/>
          </a:p>
          <a:p>
            <a:pPr algn="ctr">
              <a:spcAft>
                <a:spcPts val="1000"/>
              </a:spcAft>
            </a:pPr>
            <a:r>
              <a:rPr lang="en-US" sz="1200" b="1" dirty="0"/>
              <a:t>Minimum 7-Day Liquidity</a:t>
            </a:r>
            <a:endParaRPr lang="en-US" sz="1200" dirty="0"/>
          </a:p>
          <a:p>
            <a:pPr algn="ctr">
              <a:spcAft>
                <a:spcPts val="1000"/>
              </a:spcAft>
            </a:pPr>
            <a:r>
              <a:rPr lang="en-US" sz="1200" b="1" dirty="0"/>
              <a:t>Maximum Transaction Amount Per Currency</a:t>
            </a:r>
            <a:endParaRPr lang="en-US" sz="1200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4D8FF24-2BA0-1844-8BDF-908DF3FBE424}"/>
              </a:ext>
            </a:extLst>
          </p:cNvPr>
          <p:cNvCxnSpPr/>
          <p:nvPr/>
        </p:nvCxnSpPr>
        <p:spPr bwMode="auto">
          <a:xfrm>
            <a:off x="191530" y="5982557"/>
            <a:ext cx="2063578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D5A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F419056-2B2F-364A-94EE-89EDE6A6DF0B}"/>
              </a:ext>
            </a:extLst>
          </p:cNvPr>
          <p:cNvCxnSpPr/>
          <p:nvPr/>
        </p:nvCxnSpPr>
        <p:spPr bwMode="auto">
          <a:xfrm>
            <a:off x="191530" y="994719"/>
            <a:ext cx="2063578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D5A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A3E7BFC-4B7A-3A43-AAB7-1A2BF1C0F7D4}"/>
              </a:ext>
            </a:extLst>
          </p:cNvPr>
          <p:cNvSpPr txBox="1">
            <a:spLocks/>
          </p:cNvSpPr>
          <p:nvPr/>
        </p:nvSpPr>
        <p:spPr bwMode="auto">
          <a:xfrm>
            <a:off x="105033" y="1270786"/>
            <a:ext cx="2211860" cy="21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RESEARCH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D93E839E-9419-6F4E-A65F-6B38A216301E}"/>
              </a:ext>
            </a:extLst>
          </p:cNvPr>
          <p:cNvSpPr txBox="1">
            <a:spLocks/>
          </p:cNvSpPr>
          <p:nvPr/>
        </p:nvSpPr>
        <p:spPr bwMode="auto">
          <a:xfrm>
            <a:off x="114300" y="1719951"/>
            <a:ext cx="2211860" cy="219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APPLICATION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287EEBC6-7E54-794D-85FE-C6F56A13112C}"/>
              </a:ext>
            </a:extLst>
          </p:cNvPr>
          <p:cNvSpPr txBox="1">
            <a:spLocks/>
          </p:cNvSpPr>
          <p:nvPr/>
        </p:nvSpPr>
        <p:spPr bwMode="auto">
          <a:xfrm>
            <a:off x="85038" y="2171241"/>
            <a:ext cx="2211860" cy="20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TRADES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D4FF7FE0-BDE2-CC4D-A59E-1E36F8CEFDF6}"/>
              </a:ext>
            </a:extLst>
          </p:cNvPr>
          <p:cNvSpPr txBox="1">
            <a:spLocks/>
          </p:cNvSpPr>
          <p:nvPr/>
        </p:nvSpPr>
        <p:spPr bwMode="auto">
          <a:xfrm>
            <a:off x="85038" y="3179451"/>
            <a:ext cx="2211860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SETTLEMENT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546EEDD6-0EEB-1140-8238-B94074E82902}"/>
              </a:ext>
            </a:extLst>
          </p:cNvPr>
          <p:cNvSpPr txBox="1">
            <a:spLocks/>
          </p:cNvSpPr>
          <p:nvPr/>
        </p:nvSpPr>
        <p:spPr bwMode="auto">
          <a:xfrm>
            <a:off x="114300" y="4813525"/>
            <a:ext cx="2211860" cy="454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TRADE HISTORY / AUDIT REPORTS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C57BD0A9-492F-9F4E-AF67-5443C748D1E1}"/>
              </a:ext>
            </a:extLst>
          </p:cNvPr>
          <p:cNvSpPr txBox="1">
            <a:spLocks/>
          </p:cNvSpPr>
          <p:nvPr/>
        </p:nvSpPr>
        <p:spPr bwMode="auto">
          <a:xfrm>
            <a:off x="145192" y="5499762"/>
            <a:ext cx="2211860" cy="27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RISK MANAGEMENT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C0E9010-513C-5340-8A87-45CA96ACA90C}"/>
              </a:ext>
            </a:extLst>
          </p:cNvPr>
          <p:cNvSpPr txBox="1"/>
          <p:nvPr/>
        </p:nvSpPr>
        <p:spPr>
          <a:xfrm>
            <a:off x="409832" y="4242865"/>
            <a:ext cx="1803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INTEGRATIONS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B7C7A7A-FFD5-F04B-81A3-598B4AEBFC84}"/>
              </a:ext>
            </a:extLst>
          </p:cNvPr>
          <p:cNvSpPr txBox="1"/>
          <p:nvPr/>
        </p:nvSpPr>
        <p:spPr>
          <a:xfrm>
            <a:off x="409832" y="2608791"/>
            <a:ext cx="1602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COMPLIANCE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B2E6F95-7685-F244-B524-C1BE70340DC6}"/>
              </a:ext>
            </a:extLst>
          </p:cNvPr>
          <p:cNvSpPr txBox="1"/>
          <p:nvPr/>
        </p:nvSpPr>
        <p:spPr>
          <a:xfrm>
            <a:off x="519471" y="3672205"/>
            <a:ext cx="1408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REPORTING</a:t>
            </a:r>
          </a:p>
        </p:txBody>
      </p:sp>
    </p:spTree>
    <p:extLst>
      <p:ext uri="{BB962C8B-B14F-4D97-AF65-F5344CB8AC3E}">
        <p14:creationId xmlns:p14="http://schemas.microsoft.com/office/powerpoint/2010/main" val="393208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2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Portal vs. Portal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B78CB3-4802-534E-B80F-28412E3469BC}"/>
              </a:ext>
            </a:extLst>
          </p:cNvPr>
          <p:cNvCxnSpPr>
            <a:cxnSpLocks/>
          </p:cNvCxnSpPr>
          <p:nvPr/>
        </p:nvCxnSpPr>
        <p:spPr bwMode="auto">
          <a:xfrm>
            <a:off x="2397211" y="716692"/>
            <a:ext cx="0" cy="52763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A4C444-9D9E-124B-A3BA-514D0A69692F}"/>
              </a:ext>
            </a:extLst>
          </p:cNvPr>
          <p:cNvCxnSpPr>
            <a:cxnSpLocks/>
          </p:cNvCxnSpPr>
          <p:nvPr/>
        </p:nvCxnSpPr>
        <p:spPr bwMode="auto">
          <a:xfrm>
            <a:off x="6196914" y="716692"/>
            <a:ext cx="0" cy="52763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E38FB25-DEAF-8548-95BE-6EDBFD5C351B}"/>
              </a:ext>
            </a:extLst>
          </p:cNvPr>
          <p:cNvSpPr txBox="1">
            <a:spLocks/>
          </p:cNvSpPr>
          <p:nvPr/>
        </p:nvSpPr>
        <p:spPr bwMode="auto">
          <a:xfrm>
            <a:off x="3144795" y="952503"/>
            <a:ext cx="2211860" cy="25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400" b="1" kern="0" dirty="0">
                <a:solidFill>
                  <a:schemeClr val="tx1"/>
                </a:solidFill>
              </a:rPr>
              <a:t>NO PORTAL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93A6E09-FBDD-9A4F-813C-7F08D28697E3}"/>
              </a:ext>
            </a:extLst>
          </p:cNvPr>
          <p:cNvSpPr txBox="1">
            <a:spLocks/>
          </p:cNvSpPr>
          <p:nvPr/>
        </p:nvSpPr>
        <p:spPr bwMode="auto">
          <a:xfrm>
            <a:off x="7197811" y="952503"/>
            <a:ext cx="2211860" cy="25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400" b="1" kern="0" dirty="0">
                <a:solidFill>
                  <a:schemeClr val="tx1"/>
                </a:solidFill>
              </a:rPr>
              <a:t>PORTAL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9BB65490-367B-A841-A6D3-292DE920C4B2}"/>
              </a:ext>
            </a:extLst>
          </p:cNvPr>
          <p:cNvSpPr txBox="1">
            <a:spLocks/>
          </p:cNvSpPr>
          <p:nvPr/>
        </p:nvSpPr>
        <p:spPr bwMode="auto">
          <a:xfrm>
            <a:off x="2471352" y="1245569"/>
            <a:ext cx="3645244" cy="63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lvl="1" indent="0" algn="ctr">
              <a:buNone/>
            </a:pPr>
            <a:r>
              <a:rPr lang="en-US" sz="1400" kern="0" dirty="0"/>
              <a:t>Send </a:t>
            </a:r>
            <a:r>
              <a:rPr lang="en-US" sz="2400" b="1" kern="0" dirty="0">
                <a:solidFill>
                  <a:srgbClr val="C00000"/>
                </a:solidFill>
              </a:rPr>
              <a:t>10</a:t>
            </a:r>
            <a:r>
              <a:rPr lang="en-US" sz="1400" kern="0" dirty="0"/>
              <a:t> payments to </a:t>
            </a:r>
            <a:r>
              <a:rPr lang="en-US" sz="2400" b="1" kern="0" dirty="0">
                <a:solidFill>
                  <a:srgbClr val="C00000"/>
                </a:solidFill>
              </a:rPr>
              <a:t>10</a:t>
            </a:r>
            <a:r>
              <a:rPr lang="en-US" sz="1000" kern="0" dirty="0"/>
              <a:t> </a:t>
            </a:r>
            <a:r>
              <a:rPr lang="en-US" sz="1400" kern="0" dirty="0"/>
              <a:t>counterparties</a:t>
            </a:r>
          </a:p>
        </p:txBody>
      </p:sp>
      <p:sp>
        <p:nvSpPr>
          <p:cNvPr id="62" name="Triangle 61">
            <a:extLst>
              <a:ext uri="{FF2B5EF4-FFF2-40B4-BE49-F238E27FC236}">
                <a16:creationId xmlns:a16="http://schemas.microsoft.com/office/drawing/2014/main" id="{26238175-E647-1C41-8071-3D2ED359D381}"/>
              </a:ext>
            </a:extLst>
          </p:cNvPr>
          <p:cNvSpPr/>
          <p:nvPr/>
        </p:nvSpPr>
        <p:spPr bwMode="auto">
          <a:xfrm rot="5400000">
            <a:off x="2326222" y="3111322"/>
            <a:ext cx="207125" cy="367561"/>
          </a:xfrm>
          <a:prstGeom prst="triangle">
            <a:avLst/>
          </a:prstGeom>
          <a:solidFill>
            <a:srgbClr val="D5A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BB65490-367B-A841-A6D3-292DE920C4B2}"/>
              </a:ext>
            </a:extLst>
          </p:cNvPr>
          <p:cNvSpPr txBox="1">
            <a:spLocks/>
          </p:cNvSpPr>
          <p:nvPr/>
        </p:nvSpPr>
        <p:spPr bwMode="auto">
          <a:xfrm>
            <a:off x="6271541" y="1259528"/>
            <a:ext cx="3645244" cy="63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lvl="1" indent="0" algn="ctr">
              <a:buNone/>
            </a:pPr>
            <a:r>
              <a:rPr lang="en-US" sz="1400" kern="0" dirty="0"/>
              <a:t>Send </a:t>
            </a:r>
            <a:r>
              <a:rPr lang="en-US" sz="2400" b="1" kern="0" dirty="0">
                <a:solidFill>
                  <a:srgbClr val="C00000"/>
                </a:solidFill>
              </a:rPr>
              <a:t>1</a:t>
            </a:r>
            <a:r>
              <a:rPr lang="en-US" sz="1400" kern="0" dirty="0"/>
              <a:t> payments to 1 counterparties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A0A812-ED98-5C44-BE7F-AD6B2C218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565" y="2949440"/>
            <a:ext cx="1384300" cy="1397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E32853-8FC3-D24F-9A65-265B59015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579" y="1798878"/>
            <a:ext cx="1198328" cy="4194149"/>
          </a:xfrm>
          <a:prstGeom prst="rect">
            <a:avLst/>
          </a:prstGeom>
        </p:spPr>
      </p:pic>
      <p:sp>
        <p:nvSpPr>
          <p:cNvPr id="8" name="Striped Right Arrow 7">
            <a:extLst>
              <a:ext uri="{FF2B5EF4-FFF2-40B4-BE49-F238E27FC236}">
                <a16:creationId xmlns:a16="http://schemas.microsoft.com/office/drawing/2014/main" id="{0491ECCB-4799-9742-860D-B6D22DCE3905}"/>
              </a:ext>
            </a:extLst>
          </p:cNvPr>
          <p:cNvSpPr/>
          <p:nvPr/>
        </p:nvSpPr>
        <p:spPr bwMode="auto">
          <a:xfrm>
            <a:off x="4186888" y="1857964"/>
            <a:ext cx="483650" cy="327694"/>
          </a:xfrm>
          <a:prstGeom prst="stripedRightArrow">
            <a:avLst/>
          </a:prstGeom>
          <a:solidFill>
            <a:srgbClr val="D5A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5" name="Striped Right Arrow 44">
            <a:extLst>
              <a:ext uri="{FF2B5EF4-FFF2-40B4-BE49-F238E27FC236}">
                <a16:creationId xmlns:a16="http://schemas.microsoft.com/office/drawing/2014/main" id="{29925823-E02C-414D-A641-307EE1581C94}"/>
              </a:ext>
            </a:extLst>
          </p:cNvPr>
          <p:cNvSpPr/>
          <p:nvPr/>
        </p:nvSpPr>
        <p:spPr bwMode="auto">
          <a:xfrm>
            <a:off x="4186888" y="3112430"/>
            <a:ext cx="483650" cy="327694"/>
          </a:xfrm>
          <a:prstGeom prst="stripedRightArrow">
            <a:avLst/>
          </a:prstGeom>
          <a:solidFill>
            <a:srgbClr val="D5A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6" name="Striped Right Arrow 45">
            <a:extLst>
              <a:ext uri="{FF2B5EF4-FFF2-40B4-BE49-F238E27FC236}">
                <a16:creationId xmlns:a16="http://schemas.microsoft.com/office/drawing/2014/main" id="{50A5C70B-94BE-A040-9E5D-209419CA3D0E}"/>
              </a:ext>
            </a:extLst>
          </p:cNvPr>
          <p:cNvSpPr/>
          <p:nvPr/>
        </p:nvSpPr>
        <p:spPr bwMode="auto">
          <a:xfrm>
            <a:off x="4186888" y="3928588"/>
            <a:ext cx="483650" cy="327694"/>
          </a:xfrm>
          <a:prstGeom prst="stripedRightArrow">
            <a:avLst/>
          </a:prstGeom>
          <a:solidFill>
            <a:srgbClr val="D5A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7" name="Striped Right Arrow 46">
            <a:extLst>
              <a:ext uri="{FF2B5EF4-FFF2-40B4-BE49-F238E27FC236}">
                <a16:creationId xmlns:a16="http://schemas.microsoft.com/office/drawing/2014/main" id="{09247423-4A25-7F49-A370-3513DC92EFDE}"/>
              </a:ext>
            </a:extLst>
          </p:cNvPr>
          <p:cNvSpPr/>
          <p:nvPr/>
        </p:nvSpPr>
        <p:spPr bwMode="auto">
          <a:xfrm>
            <a:off x="4186888" y="2281157"/>
            <a:ext cx="483650" cy="327694"/>
          </a:xfrm>
          <a:prstGeom prst="stripedRightArrow">
            <a:avLst/>
          </a:prstGeom>
          <a:solidFill>
            <a:srgbClr val="D5A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8" name="Striped Right Arrow 47">
            <a:extLst>
              <a:ext uri="{FF2B5EF4-FFF2-40B4-BE49-F238E27FC236}">
                <a16:creationId xmlns:a16="http://schemas.microsoft.com/office/drawing/2014/main" id="{5A6343C5-5A3A-AF45-8DFD-A56877ECF16D}"/>
              </a:ext>
            </a:extLst>
          </p:cNvPr>
          <p:cNvSpPr/>
          <p:nvPr/>
        </p:nvSpPr>
        <p:spPr bwMode="auto">
          <a:xfrm>
            <a:off x="4186888" y="5183055"/>
            <a:ext cx="483650" cy="327694"/>
          </a:xfrm>
          <a:prstGeom prst="stripedRightArrow">
            <a:avLst/>
          </a:prstGeom>
          <a:solidFill>
            <a:srgbClr val="D5A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9" name="Striped Right Arrow 48">
            <a:extLst>
              <a:ext uri="{FF2B5EF4-FFF2-40B4-BE49-F238E27FC236}">
                <a16:creationId xmlns:a16="http://schemas.microsoft.com/office/drawing/2014/main" id="{885A548A-CCC3-7145-BB95-84C0CC6E162C}"/>
              </a:ext>
            </a:extLst>
          </p:cNvPr>
          <p:cNvSpPr/>
          <p:nvPr/>
        </p:nvSpPr>
        <p:spPr bwMode="auto">
          <a:xfrm>
            <a:off x="4186888" y="3512952"/>
            <a:ext cx="483650" cy="327694"/>
          </a:xfrm>
          <a:prstGeom prst="stripedRightArrow">
            <a:avLst/>
          </a:prstGeom>
          <a:solidFill>
            <a:srgbClr val="D5A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0" name="Striped Right Arrow 49">
            <a:extLst>
              <a:ext uri="{FF2B5EF4-FFF2-40B4-BE49-F238E27FC236}">
                <a16:creationId xmlns:a16="http://schemas.microsoft.com/office/drawing/2014/main" id="{8672ACD7-E981-6B44-85EA-CDAEDDBCEA04}"/>
              </a:ext>
            </a:extLst>
          </p:cNvPr>
          <p:cNvSpPr/>
          <p:nvPr/>
        </p:nvSpPr>
        <p:spPr bwMode="auto">
          <a:xfrm>
            <a:off x="4186888" y="4759861"/>
            <a:ext cx="483650" cy="327694"/>
          </a:xfrm>
          <a:prstGeom prst="stripedRightArrow">
            <a:avLst/>
          </a:prstGeom>
          <a:solidFill>
            <a:srgbClr val="D5A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5" name="Striped Right Arrow 54">
            <a:extLst>
              <a:ext uri="{FF2B5EF4-FFF2-40B4-BE49-F238E27FC236}">
                <a16:creationId xmlns:a16="http://schemas.microsoft.com/office/drawing/2014/main" id="{26539A33-01A5-7546-9566-8221F0BEE0C2}"/>
              </a:ext>
            </a:extLst>
          </p:cNvPr>
          <p:cNvSpPr/>
          <p:nvPr/>
        </p:nvSpPr>
        <p:spPr bwMode="auto">
          <a:xfrm>
            <a:off x="4186888" y="2681679"/>
            <a:ext cx="483650" cy="327694"/>
          </a:xfrm>
          <a:prstGeom prst="stripedRightArrow">
            <a:avLst/>
          </a:prstGeom>
          <a:solidFill>
            <a:srgbClr val="D5A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6" name="Striped Right Arrow 55">
            <a:extLst>
              <a:ext uri="{FF2B5EF4-FFF2-40B4-BE49-F238E27FC236}">
                <a16:creationId xmlns:a16="http://schemas.microsoft.com/office/drawing/2014/main" id="{4CA51736-5F30-D642-BC38-42A5D8852648}"/>
              </a:ext>
            </a:extLst>
          </p:cNvPr>
          <p:cNvSpPr/>
          <p:nvPr/>
        </p:nvSpPr>
        <p:spPr bwMode="auto">
          <a:xfrm>
            <a:off x="4186888" y="5598691"/>
            <a:ext cx="483650" cy="327694"/>
          </a:xfrm>
          <a:prstGeom prst="stripedRightArrow">
            <a:avLst/>
          </a:prstGeom>
          <a:solidFill>
            <a:srgbClr val="D5A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7" name="Striped Right Arrow 56">
            <a:extLst>
              <a:ext uri="{FF2B5EF4-FFF2-40B4-BE49-F238E27FC236}">
                <a16:creationId xmlns:a16="http://schemas.microsoft.com/office/drawing/2014/main" id="{9B9DD165-9D76-0340-A5A3-9F259FBBBC64}"/>
              </a:ext>
            </a:extLst>
          </p:cNvPr>
          <p:cNvSpPr/>
          <p:nvPr/>
        </p:nvSpPr>
        <p:spPr bwMode="auto">
          <a:xfrm>
            <a:off x="4186888" y="4359339"/>
            <a:ext cx="483650" cy="327694"/>
          </a:xfrm>
          <a:prstGeom prst="stripedRightArrow">
            <a:avLst/>
          </a:prstGeom>
          <a:solidFill>
            <a:srgbClr val="D5A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C2F39E-458D-904B-AD61-28C1EBA51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1201" y="2732796"/>
            <a:ext cx="3838575" cy="1896164"/>
          </a:xfrm>
          <a:prstGeom prst="rect">
            <a:avLst/>
          </a:prstGeom>
        </p:spPr>
      </p:pic>
      <p:sp>
        <p:nvSpPr>
          <p:cNvPr id="58" name="Striped Right Arrow 57">
            <a:extLst>
              <a:ext uri="{FF2B5EF4-FFF2-40B4-BE49-F238E27FC236}">
                <a16:creationId xmlns:a16="http://schemas.microsoft.com/office/drawing/2014/main" id="{3AE37AE3-0D63-A34C-9759-9A17A0581C59}"/>
              </a:ext>
            </a:extLst>
          </p:cNvPr>
          <p:cNvSpPr/>
          <p:nvPr/>
        </p:nvSpPr>
        <p:spPr bwMode="auto">
          <a:xfrm>
            <a:off x="7855173" y="3322111"/>
            <a:ext cx="483650" cy="327694"/>
          </a:xfrm>
          <a:prstGeom prst="stripedRightArrow">
            <a:avLst/>
          </a:prstGeom>
          <a:solidFill>
            <a:srgbClr val="D5A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057A5FC-078F-294A-B275-A291FDFE89B2}"/>
              </a:ext>
            </a:extLst>
          </p:cNvPr>
          <p:cNvCxnSpPr/>
          <p:nvPr/>
        </p:nvCxnSpPr>
        <p:spPr bwMode="auto">
          <a:xfrm>
            <a:off x="191530" y="5982557"/>
            <a:ext cx="2063578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D5A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2AC7DCC-0521-AB45-BB69-67F903DAD79C}"/>
              </a:ext>
            </a:extLst>
          </p:cNvPr>
          <p:cNvCxnSpPr/>
          <p:nvPr/>
        </p:nvCxnSpPr>
        <p:spPr bwMode="auto">
          <a:xfrm>
            <a:off x="191530" y="994719"/>
            <a:ext cx="2063578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D5A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9035C705-95B3-BC4E-A8A2-0ABE0563FBE2}"/>
              </a:ext>
            </a:extLst>
          </p:cNvPr>
          <p:cNvSpPr txBox="1">
            <a:spLocks/>
          </p:cNvSpPr>
          <p:nvPr/>
        </p:nvSpPr>
        <p:spPr bwMode="auto">
          <a:xfrm>
            <a:off x="105033" y="1270786"/>
            <a:ext cx="2211860" cy="21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RESEARCH</a:t>
            </a:r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D477465B-3078-C841-AB1D-605DCF6BA935}"/>
              </a:ext>
            </a:extLst>
          </p:cNvPr>
          <p:cNvSpPr txBox="1">
            <a:spLocks/>
          </p:cNvSpPr>
          <p:nvPr/>
        </p:nvSpPr>
        <p:spPr bwMode="auto">
          <a:xfrm>
            <a:off x="114300" y="1719951"/>
            <a:ext cx="2211860" cy="219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APPLICATION</a:t>
            </a: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683432FD-459A-7D4C-9F25-297CCDBD7169}"/>
              </a:ext>
            </a:extLst>
          </p:cNvPr>
          <p:cNvSpPr txBox="1">
            <a:spLocks/>
          </p:cNvSpPr>
          <p:nvPr/>
        </p:nvSpPr>
        <p:spPr bwMode="auto">
          <a:xfrm>
            <a:off x="85038" y="2171241"/>
            <a:ext cx="2211860" cy="20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TRADES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01884E17-53FF-5E42-85FC-382ABAE8FAFF}"/>
              </a:ext>
            </a:extLst>
          </p:cNvPr>
          <p:cNvSpPr txBox="1">
            <a:spLocks/>
          </p:cNvSpPr>
          <p:nvPr/>
        </p:nvSpPr>
        <p:spPr bwMode="auto">
          <a:xfrm>
            <a:off x="85038" y="3179451"/>
            <a:ext cx="2211860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tx1"/>
                </a:solidFill>
              </a:rPr>
              <a:t>SETTLEMENT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4C103D32-8D6D-8B49-B9C5-5E60CEC6FE46}"/>
              </a:ext>
            </a:extLst>
          </p:cNvPr>
          <p:cNvSpPr txBox="1">
            <a:spLocks/>
          </p:cNvSpPr>
          <p:nvPr/>
        </p:nvSpPr>
        <p:spPr bwMode="auto">
          <a:xfrm>
            <a:off x="114300" y="4813525"/>
            <a:ext cx="2211860" cy="454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TRADE HISTORY / AUDIT REPORTS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3CDC4A7-2651-1342-89FA-C6EF0A279BE7}"/>
              </a:ext>
            </a:extLst>
          </p:cNvPr>
          <p:cNvSpPr txBox="1"/>
          <p:nvPr/>
        </p:nvSpPr>
        <p:spPr>
          <a:xfrm>
            <a:off x="409832" y="4242865"/>
            <a:ext cx="1803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INTEGRATIONS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64D14E8-BDD5-BB4E-9B9E-FC22150CF716}"/>
              </a:ext>
            </a:extLst>
          </p:cNvPr>
          <p:cNvSpPr txBox="1"/>
          <p:nvPr/>
        </p:nvSpPr>
        <p:spPr>
          <a:xfrm>
            <a:off x="409832" y="2608791"/>
            <a:ext cx="1602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COMPLIANCE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9BB17D2-F905-774B-89E6-CD3185C6E8BF}"/>
              </a:ext>
            </a:extLst>
          </p:cNvPr>
          <p:cNvSpPr txBox="1"/>
          <p:nvPr/>
        </p:nvSpPr>
        <p:spPr>
          <a:xfrm>
            <a:off x="519471" y="3672205"/>
            <a:ext cx="1408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REPORTING</a:t>
            </a:r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755D4DC0-FABA-064A-8385-160233B350AD}"/>
              </a:ext>
            </a:extLst>
          </p:cNvPr>
          <p:cNvSpPr txBox="1">
            <a:spLocks/>
          </p:cNvSpPr>
          <p:nvPr/>
        </p:nvSpPr>
        <p:spPr bwMode="auto">
          <a:xfrm>
            <a:off x="145192" y="5499762"/>
            <a:ext cx="2211860" cy="27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RISK MANAGEMENT</a:t>
            </a:r>
          </a:p>
        </p:txBody>
      </p:sp>
    </p:spTree>
    <p:extLst>
      <p:ext uri="{BB962C8B-B14F-4D97-AF65-F5344CB8AC3E}">
        <p14:creationId xmlns:p14="http://schemas.microsoft.com/office/powerpoint/2010/main" val="3872657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3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00"/>
                            </p:stCondLst>
                            <p:childTnLst>
                              <p:par>
                                <p:cTn id="3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300"/>
                            </p:stCondLst>
                            <p:childTnLst>
                              <p:par>
                                <p:cTn id="3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00"/>
                            </p:stCondLst>
                            <p:childTnLst>
                              <p:par>
                                <p:cTn id="4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300"/>
                            </p:stCondLst>
                            <p:childTnLst>
                              <p:par>
                                <p:cTn id="4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800"/>
                            </p:stCondLst>
                            <p:childTnLst>
                              <p:par>
                                <p:cTn id="5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300"/>
                            </p:stCondLst>
                            <p:childTnLst>
                              <p:par>
                                <p:cTn id="5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800"/>
                            </p:stCondLst>
                            <p:childTnLst>
                              <p:par>
                                <p:cTn id="6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"/>
                            </p:stCondLst>
                            <p:childTnLst>
                              <p:par>
                                <p:cTn id="7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2" grpId="0"/>
      <p:bldP spid="8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Settlement Workflow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B78CB3-4802-534E-B80F-28412E3469BC}"/>
              </a:ext>
            </a:extLst>
          </p:cNvPr>
          <p:cNvCxnSpPr>
            <a:cxnSpLocks/>
          </p:cNvCxnSpPr>
          <p:nvPr/>
        </p:nvCxnSpPr>
        <p:spPr bwMode="auto">
          <a:xfrm>
            <a:off x="2397211" y="716692"/>
            <a:ext cx="0" cy="52763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riangle 61">
            <a:extLst>
              <a:ext uri="{FF2B5EF4-FFF2-40B4-BE49-F238E27FC236}">
                <a16:creationId xmlns:a16="http://schemas.microsoft.com/office/drawing/2014/main" id="{26238175-E647-1C41-8071-3D2ED359D381}"/>
              </a:ext>
            </a:extLst>
          </p:cNvPr>
          <p:cNvSpPr/>
          <p:nvPr/>
        </p:nvSpPr>
        <p:spPr bwMode="auto">
          <a:xfrm rot="5400000">
            <a:off x="2326222" y="3099233"/>
            <a:ext cx="207125" cy="367561"/>
          </a:xfrm>
          <a:prstGeom prst="triangle">
            <a:avLst/>
          </a:prstGeom>
          <a:solidFill>
            <a:srgbClr val="D5A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2710566" y="1376412"/>
            <a:ext cx="7260430" cy="402032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5ACC07-C407-F048-B0EB-2B12FF8F8A9B}"/>
              </a:ext>
            </a:extLst>
          </p:cNvPr>
          <p:cNvCxnSpPr/>
          <p:nvPr/>
        </p:nvCxnSpPr>
        <p:spPr bwMode="auto">
          <a:xfrm>
            <a:off x="191530" y="5982557"/>
            <a:ext cx="2063578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D5A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F8B2D5B-CA7A-F742-9C65-1C7DCB2B1163}"/>
              </a:ext>
            </a:extLst>
          </p:cNvPr>
          <p:cNvCxnSpPr/>
          <p:nvPr/>
        </p:nvCxnSpPr>
        <p:spPr bwMode="auto">
          <a:xfrm>
            <a:off x="191530" y="994719"/>
            <a:ext cx="2063578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D5A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97A9063C-95B4-734E-9475-A806DBE7F06C}"/>
              </a:ext>
            </a:extLst>
          </p:cNvPr>
          <p:cNvSpPr txBox="1">
            <a:spLocks/>
          </p:cNvSpPr>
          <p:nvPr/>
        </p:nvSpPr>
        <p:spPr bwMode="auto">
          <a:xfrm>
            <a:off x="105033" y="1270786"/>
            <a:ext cx="2211860" cy="21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RESEARCH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656F4010-D147-A644-B106-8A4FF57089C1}"/>
              </a:ext>
            </a:extLst>
          </p:cNvPr>
          <p:cNvSpPr txBox="1">
            <a:spLocks/>
          </p:cNvSpPr>
          <p:nvPr/>
        </p:nvSpPr>
        <p:spPr bwMode="auto">
          <a:xfrm>
            <a:off x="114300" y="1719951"/>
            <a:ext cx="2211860" cy="219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APPLICATION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529DEDF2-C5BF-BB4F-9D33-864BF397C63D}"/>
              </a:ext>
            </a:extLst>
          </p:cNvPr>
          <p:cNvSpPr txBox="1">
            <a:spLocks/>
          </p:cNvSpPr>
          <p:nvPr/>
        </p:nvSpPr>
        <p:spPr bwMode="auto">
          <a:xfrm>
            <a:off x="85038" y="2171241"/>
            <a:ext cx="2211860" cy="20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TRADES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10718FA-50E8-1A48-82F7-DD9312BA7DFA}"/>
              </a:ext>
            </a:extLst>
          </p:cNvPr>
          <p:cNvSpPr txBox="1">
            <a:spLocks/>
          </p:cNvSpPr>
          <p:nvPr/>
        </p:nvSpPr>
        <p:spPr bwMode="auto">
          <a:xfrm>
            <a:off x="85038" y="3179451"/>
            <a:ext cx="2211860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tx1"/>
                </a:solidFill>
              </a:rPr>
              <a:t>SETTLEMENT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BEA2565B-8804-BE4D-95DD-7DC0343D0174}"/>
              </a:ext>
            </a:extLst>
          </p:cNvPr>
          <p:cNvSpPr txBox="1">
            <a:spLocks/>
          </p:cNvSpPr>
          <p:nvPr/>
        </p:nvSpPr>
        <p:spPr bwMode="auto">
          <a:xfrm>
            <a:off x="114300" y="4813525"/>
            <a:ext cx="2211860" cy="454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TRADE HISTORY / AUDIT REPORTS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8017FA2B-1979-EB43-B7B8-6C45D70D26CE}"/>
              </a:ext>
            </a:extLst>
          </p:cNvPr>
          <p:cNvSpPr txBox="1">
            <a:spLocks/>
          </p:cNvSpPr>
          <p:nvPr/>
        </p:nvSpPr>
        <p:spPr bwMode="auto">
          <a:xfrm>
            <a:off x="145192" y="5499762"/>
            <a:ext cx="2211860" cy="27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RISK MANAGEMENT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438019-F0EA-8B42-8B38-6DE610EE3104}"/>
              </a:ext>
            </a:extLst>
          </p:cNvPr>
          <p:cNvSpPr txBox="1"/>
          <p:nvPr/>
        </p:nvSpPr>
        <p:spPr>
          <a:xfrm>
            <a:off x="409832" y="4242865"/>
            <a:ext cx="1803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INTEGRATIONS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009FA85-D179-A24B-B4DF-EEFFD36A9D84}"/>
              </a:ext>
            </a:extLst>
          </p:cNvPr>
          <p:cNvSpPr txBox="1"/>
          <p:nvPr/>
        </p:nvSpPr>
        <p:spPr>
          <a:xfrm>
            <a:off x="409832" y="2608791"/>
            <a:ext cx="1602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COMPLIANCE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5B9D0D7-10AF-9C48-BA19-C7B951A60E70}"/>
              </a:ext>
            </a:extLst>
          </p:cNvPr>
          <p:cNvSpPr txBox="1"/>
          <p:nvPr/>
        </p:nvSpPr>
        <p:spPr>
          <a:xfrm>
            <a:off x="519471" y="3672205"/>
            <a:ext cx="1408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REPORTING</a:t>
            </a:r>
          </a:p>
        </p:txBody>
      </p:sp>
    </p:spTree>
    <p:extLst>
      <p:ext uri="{BB962C8B-B14F-4D97-AF65-F5344CB8AC3E}">
        <p14:creationId xmlns:p14="http://schemas.microsoft.com/office/powerpoint/2010/main" val="182134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Portal vs. Portal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B78CB3-4802-534E-B80F-28412E3469BC}"/>
              </a:ext>
            </a:extLst>
          </p:cNvPr>
          <p:cNvCxnSpPr>
            <a:cxnSpLocks/>
          </p:cNvCxnSpPr>
          <p:nvPr/>
        </p:nvCxnSpPr>
        <p:spPr bwMode="auto">
          <a:xfrm>
            <a:off x="2397211" y="716692"/>
            <a:ext cx="0" cy="52763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A4C444-9D9E-124B-A3BA-514D0A69692F}"/>
              </a:ext>
            </a:extLst>
          </p:cNvPr>
          <p:cNvCxnSpPr>
            <a:cxnSpLocks/>
          </p:cNvCxnSpPr>
          <p:nvPr/>
        </p:nvCxnSpPr>
        <p:spPr bwMode="auto">
          <a:xfrm>
            <a:off x="6196914" y="716692"/>
            <a:ext cx="0" cy="52763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E38FB25-DEAF-8548-95BE-6EDBFD5C351B}"/>
              </a:ext>
            </a:extLst>
          </p:cNvPr>
          <p:cNvSpPr txBox="1">
            <a:spLocks/>
          </p:cNvSpPr>
          <p:nvPr/>
        </p:nvSpPr>
        <p:spPr bwMode="auto">
          <a:xfrm>
            <a:off x="3144795" y="952503"/>
            <a:ext cx="2211860" cy="25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400" b="1" kern="0" dirty="0">
                <a:solidFill>
                  <a:schemeClr val="tx1"/>
                </a:solidFill>
              </a:rPr>
              <a:t>NO PORTAL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93A6E09-FBDD-9A4F-813C-7F08D28697E3}"/>
              </a:ext>
            </a:extLst>
          </p:cNvPr>
          <p:cNvSpPr txBox="1">
            <a:spLocks/>
          </p:cNvSpPr>
          <p:nvPr/>
        </p:nvSpPr>
        <p:spPr bwMode="auto">
          <a:xfrm>
            <a:off x="7197811" y="952503"/>
            <a:ext cx="2211860" cy="25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400" b="1" kern="0" dirty="0">
                <a:solidFill>
                  <a:schemeClr val="tx1"/>
                </a:solidFill>
              </a:rPr>
              <a:t>PORTAL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9BB65490-367B-A841-A6D3-292DE920C4B2}"/>
              </a:ext>
            </a:extLst>
          </p:cNvPr>
          <p:cNvSpPr txBox="1">
            <a:spLocks/>
          </p:cNvSpPr>
          <p:nvPr/>
        </p:nvSpPr>
        <p:spPr bwMode="auto">
          <a:xfrm>
            <a:off x="2471352" y="1245569"/>
            <a:ext cx="3645244" cy="63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lvl="1" indent="0" algn="ctr">
              <a:spcBef>
                <a:spcPts val="0"/>
              </a:spcBef>
              <a:buNone/>
            </a:pPr>
            <a:r>
              <a:rPr lang="en-US" sz="1400" kern="0" dirty="0"/>
              <a:t>Download and/or receive</a:t>
            </a:r>
            <a:r>
              <a:rPr lang="en-US" sz="2400" b="1" kern="0" dirty="0">
                <a:solidFill>
                  <a:srgbClr val="C00000"/>
                </a:solidFill>
              </a:rPr>
              <a:t>10</a:t>
            </a:r>
            <a:r>
              <a:rPr lang="en-US" sz="1400" kern="0" dirty="0"/>
              <a:t> reports </a:t>
            </a:r>
          </a:p>
          <a:p>
            <a:pPr marL="4763" lvl="1" indent="0" algn="ctr">
              <a:spcBef>
                <a:spcPts val="0"/>
              </a:spcBef>
              <a:buNone/>
            </a:pPr>
            <a:r>
              <a:rPr lang="en-US" sz="1400" kern="0" dirty="0"/>
              <a:t>from </a:t>
            </a:r>
            <a:r>
              <a:rPr lang="en-US" sz="2400" b="1" kern="0" dirty="0">
                <a:solidFill>
                  <a:srgbClr val="C00000"/>
                </a:solidFill>
              </a:rPr>
              <a:t>10</a:t>
            </a:r>
            <a:r>
              <a:rPr lang="en-US" sz="1400" b="1" kern="0" dirty="0">
                <a:solidFill>
                  <a:srgbClr val="C00000"/>
                </a:solidFill>
              </a:rPr>
              <a:t> </a:t>
            </a:r>
            <a:r>
              <a:rPr lang="en-US" sz="1400" kern="0" dirty="0"/>
              <a:t>counterparties</a:t>
            </a:r>
          </a:p>
        </p:txBody>
      </p:sp>
      <p:sp>
        <p:nvSpPr>
          <p:cNvPr id="62" name="Triangle 61">
            <a:extLst>
              <a:ext uri="{FF2B5EF4-FFF2-40B4-BE49-F238E27FC236}">
                <a16:creationId xmlns:a16="http://schemas.microsoft.com/office/drawing/2014/main" id="{26238175-E647-1C41-8071-3D2ED359D381}"/>
              </a:ext>
            </a:extLst>
          </p:cNvPr>
          <p:cNvSpPr/>
          <p:nvPr/>
        </p:nvSpPr>
        <p:spPr bwMode="auto">
          <a:xfrm rot="5400000">
            <a:off x="2311153" y="3668115"/>
            <a:ext cx="207125" cy="367561"/>
          </a:xfrm>
          <a:prstGeom prst="triangle">
            <a:avLst/>
          </a:prstGeom>
          <a:solidFill>
            <a:srgbClr val="D5A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BB65490-367B-A841-A6D3-292DE920C4B2}"/>
              </a:ext>
            </a:extLst>
          </p:cNvPr>
          <p:cNvSpPr txBox="1">
            <a:spLocks/>
          </p:cNvSpPr>
          <p:nvPr/>
        </p:nvSpPr>
        <p:spPr bwMode="auto">
          <a:xfrm>
            <a:off x="6271541" y="1259528"/>
            <a:ext cx="3645244" cy="63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lvl="1" indent="0" algn="ctr">
              <a:buNone/>
            </a:pPr>
            <a:r>
              <a:rPr lang="en-US" sz="1400" kern="0" dirty="0"/>
              <a:t>Receive</a:t>
            </a:r>
            <a:r>
              <a:rPr lang="en-US" sz="2400" b="1" kern="0" dirty="0">
                <a:solidFill>
                  <a:srgbClr val="C00000"/>
                </a:solidFill>
              </a:rPr>
              <a:t>1</a:t>
            </a:r>
            <a:r>
              <a:rPr lang="en-US" sz="1400" kern="0" dirty="0"/>
              <a:t> consolidated report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254E89-E6F7-2140-A16B-18B9E52B4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993" y="2153717"/>
            <a:ext cx="1398469" cy="10614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362BACB-F7DF-D444-B9E4-3E6151AA1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251" y="2684438"/>
            <a:ext cx="1371029" cy="10614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0D3B8BE-2E82-3E4B-95A8-7AB8F2B4A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827" y="2060553"/>
            <a:ext cx="1025436" cy="13261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A9B2693-3F77-A447-8DD0-7DFCC47EE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9567" y="3609042"/>
            <a:ext cx="1666063" cy="8956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00FF623-3694-524C-B833-A8AC91199E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8549" y="3433852"/>
            <a:ext cx="1371029" cy="9521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689AD5C7-493D-1646-B7C4-E7A08F4EA3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2436" y="5037397"/>
            <a:ext cx="1290711" cy="8843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3883536-5346-7E44-A75C-118EFAD543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8549" y="4234305"/>
            <a:ext cx="1533113" cy="879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8C565C7F-703D-964E-8828-2C961BFD8D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0240" y="3968241"/>
            <a:ext cx="748310" cy="13009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B144C22-E04C-F148-892C-9C2CCE3D20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0771" y="4680020"/>
            <a:ext cx="987859" cy="1082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473747C3-7C75-8146-A824-86F3EEF153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66630" y="5272418"/>
            <a:ext cx="1607753" cy="8676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F8A06A83-1CEB-5640-828B-1763B291841E}"/>
              </a:ext>
            </a:extLst>
          </p:cNvPr>
          <p:cNvGrpSpPr/>
          <p:nvPr/>
        </p:nvGrpSpPr>
        <p:grpSpPr>
          <a:xfrm>
            <a:off x="6493610" y="1901867"/>
            <a:ext cx="3652691" cy="4013393"/>
            <a:chOff x="6493610" y="1901867"/>
            <a:chExt cx="3652691" cy="4013393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C83857EF-8AE9-144C-BC16-61C151CC7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978345" y="1901867"/>
              <a:ext cx="2912738" cy="2332888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C9A0759-0B71-9E45-BB54-9B27544C0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493610" y="3095411"/>
              <a:ext cx="2964140" cy="2332887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338BEBA-91E2-B142-8A7F-3A2B1563C96A}"/>
                </a:ext>
              </a:extLst>
            </p:cNvPr>
            <p:cNvSpPr txBox="1"/>
            <p:nvPr/>
          </p:nvSpPr>
          <p:spPr>
            <a:xfrm>
              <a:off x="6723126" y="5638261"/>
              <a:ext cx="34231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Dividend Accrual and Gain-Loss Report</a:t>
              </a: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58C7295-F3DD-3A46-945F-68B19F119170}"/>
              </a:ext>
            </a:extLst>
          </p:cNvPr>
          <p:cNvCxnSpPr/>
          <p:nvPr/>
        </p:nvCxnSpPr>
        <p:spPr bwMode="auto">
          <a:xfrm>
            <a:off x="191530" y="5982557"/>
            <a:ext cx="2063578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D5A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80B51C5-8137-C743-A0DF-D698226B8B3D}"/>
              </a:ext>
            </a:extLst>
          </p:cNvPr>
          <p:cNvCxnSpPr/>
          <p:nvPr/>
        </p:nvCxnSpPr>
        <p:spPr bwMode="auto">
          <a:xfrm>
            <a:off x="191530" y="994719"/>
            <a:ext cx="2063578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D5A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7238D10C-9E33-4847-87BD-1D7A2A2BCD67}"/>
              </a:ext>
            </a:extLst>
          </p:cNvPr>
          <p:cNvSpPr txBox="1">
            <a:spLocks/>
          </p:cNvSpPr>
          <p:nvPr/>
        </p:nvSpPr>
        <p:spPr bwMode="auto">
          <a:xfrm>
            <a:off x="105033" y="1270786"/>
            <a:ext cx="2211860" cy="21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RESEARCH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2C973AC9-B0A4-A241-9D46-546ABA9A6F1E}"/>
              </a:ext>
            </a:extLst>
          </p:cNvPr>
          <p:cNvSpPr txBox="1">
            <a:spLocks/>
          </p:cNvSpPr>
          <p:nvPr/>
        </p:nvSpPr>
        <p:spPr bwMode="auto">
          <a:xfrm>
            <a:off x="114300" y="1719951"/>
            <a:ext cx="2211860" cy="219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APPLICATION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64FCF3AF-1897-4B49-ACB5-52A03FFF6EA8}"/>
              </a:ext>
            </a:extLst>
          </p:cNvPr>
          <p:cNvSpPr txBox="1">
            <a:spLocks/>
          </p:cNvSpPr>
          <p:nvPr/>
        </p:nvSpPr>
        <p:spPr bwMode="auto">
          <a:xfrm>
            <a:off x="85038" y="2171241"/>
            <a:ext cx="2211860" cy="20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TRADES</a:t>
            </a:r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554E19D0-A86D-7341-9DF6-5DC971C42350}"/>
              </a:ext>
            </a:extLst>
          </p:cNvPr>
          <p:cNvSpPr txBox="1">
            <a:spLocks/>
          </p:cNvSpPr>
          <p:nvPr/>
        </p:nvSpPr>
        <p:spPr bwMode="auto">
          <a:xfrm>
            <a:off x="85038" y="3179451"/>
            <a:ext cx="2211860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SETTLEMENT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5BEA1685-8E9F-9041-A6EE-8296F2E81F96}"/>
              </a:ext>
            </a:extLst>
          </p:cNvPr>
          <p:cNvSpPr txBox="1">
            <a:spLocks/>
          </p:cNvSpPr>
          <p:nvPr/>
        </p:nvSpPr>
        <p:spPr bwMode="auto">
          <a:xfrm>
            <a:off x="114300" y="4813525"/>
            <a:ext cx="2211860" cy="454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TRADE HISTORY / AUDIT REPORTS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3F43DA62-65E0-2F46-91FB-38C34356600C}"/>
              </a:ext>
            </a:extLst>
          </p:cNvPr>
          <p:cNvSpPr txBox="1">
            <a:spLocks/>
          </p:cNvSpPr>
          <p:nvPr/>
        </p:nvSpPr>
        <p:spPr bwMode="auto">
          <a:xfrm>
            <a:off x="145192" y="5499762"/>
            <a:ext cx="2211860" cy="27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RISK MANAGEMENT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8EA9ACC-1F49-9540-B5B8-501892CAE167}"/>
              </a:ext>
            </a:extLst>
          </p:cNvPr>
          <p:cNvSpPr txBox="1"/>
          <p:nvPr/>
        </p:nvSpPr>
        <p:spPr>
          <a:xfrm>
            <a:off x="409832" y="4242865"/>
            <a:ext cx="1803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INTEGRATIONS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41351E5-15A2-D847-8FA6-3DB2480FDF89}"/>
              </a:ext>
            </a:extLst>
          </p:cNvPr>
          <p:cNvSpPr txBox="1"/>
          <p:nvPr/>
        </p:nvSpPr>
        <p:spPr>
          <a:xfrm>
            <a:off x="409832" y="2608791"/>
            <a:ext cx="1602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COMPLIANCE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52B9A253-32B8-4B4F-B4A2-E1D93BDAFCF2}"/>
              </a:ext>
            </a:extLst>
          </p:cNvPr>
          <p:cNvSpPr txBox="1"/>
          <p:nvPr/>
        </p:nvSpPr>
        <p:spPr>
          <a:xfrm>
            <a:off x="519471" y="3672205"/>
            <a:ext cx="1408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REPORTING</a:t>
            </a:r>
          </a:p>
        </p:txBody>
      </p:sp>
    </p:spTree>
    <p:extLst>
      <p:ext uri="{BB962C8B-B14F-4D97-AF65-F5344CB8AC3E}">
        <p14:creationId xmlns:p14="http://schemas.microsoft.com/office/powerpoint/2010/main" val="15470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3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8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Portal vs. Portal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B78CB3-4802-534E-B80F-28412E3469BC}"/>
              </a:ext>
            </a:extLst>
          </p:cNvPr>
          <p:cNvCxnSpPr>
            <a:cxnSpLocks/>
          </p:cNvCxnSpPr>
          <p:nvPr/>
        </p:nvCxnSpPr>
        <p:spPr bwMode="auto">
          <a:xfrm>
            <a:off x="2397211" y="716692"/>
            <a:ext cx="0" cy="52763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A4C444-9D9E-124B-A3BA-514D0A69692F}"/>
              </a:ext>
            </a:extLst>
          </p:cNvPr>
          <p:cNvCxnSpPr>
            <a:cxnSpLocks/>
          </p:cNvCxnSpPr>
          <p:nvPr/>
        </p:nvCxnSpPr>
        <p:spPr bwMode="auto">
          <a:xfrm>
            <a:off x="6196914" y="716692"/>
            <a:ext cx="0" cy="52763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E38FB25-DEAF-8548-95BE-6EDBFD5C351B}"/>
              </a:ext>
            </a:extLst>
          </p:cNvPr>
          <p:cNvSpPr txBox="1">
            <a:spLocks/>
          </p:cNvSpPr>
          <p:nvPr/>
        </p:nvSpPr>
        <p:spPr bwMode="auto">
          <a:xfrm>
            <a:off x="3144795" y="952503"/>
            <a:ext cx="2211860" cy="25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400" b="1" kern="0" dirty="0">
                <a:solidFill>
                  <a:schemeClr val="tx1"/>
                </a:solidFill>
              </a:rPr>
              <a:t>NO PORTAL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93A6E09-FBDD-9A4F-813C-7F08D28697E3}"/>
              </a:ext>
            </a:extLst>
          </p:cNvPr>
          <p:cNvSpPr txBox="1">
            <a:spLocks/>
          </p:cNvSpPr>
          <p:nvPr/>
        </p:nvSpPr>
        <p:spPr bwMode="auto">
          <a:xfrm>
            <a:off x="7197811" y="952503"/>
            <a:ext cx="2211860" cy="25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400" b="1" kern="0" dirty="0">
                <a:solidFill>
                  <a:schemeClr val="tx1"/>
                </a:solidFill>
              </a:rPr>
              <a:t>PORTAL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9BB65490-367B-A841-A6D3-292DE920C4B2}"/>
              </a:ext>
            </a:extLst>
          </p:cNvPr>
          <p:cNvSpPr txBox="1">
            <a:spLocks/>
          </p:cNvSpPr>
          <p:nvPr/>
        </p:nvSpPr>
        <p:spPr bwMode="auto">
          <a:xfrm>
            <a:off x="2471352" y="1245569"/>
            <a:ext cx="3645244" cy="114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lvl="1" indent="0" algn="ctr">
              <a:buNone/>
            </a:pPr>
            <a:r>
              <a:rPr lang="en-US" sz="1400" kern="0" dirty="0"/>
              <a:t>Requires double entering </a:t>
            </a:r>
            <a:r>
              <a:rPr lang="en-US" sz="2400" b="1" kern="0" dirty="0">
                <a:solidFill>
                  <a:srgbClr val="C00000"/>
                </a:solidFill>
              </a:rPr>
              <a:t>10</a:t>
            </a:r>
            <a:r>
              <a:rPr lang="en-US" sz="1400" kern="0" dirty="0"/>
              <a:t> trades into Treasury Management System and</a:t>
            </a:r>
          </a:p>
          <a:p>
            <a:pPr marL="4763" lvl="1" indent="0" algn="ctr">
              <a:buNone/>
            </a:pPr>
            <a:r>
              <a:rPr lang="en-US" sz="2400" b="1" kern="0" dirty="0">
                <a:solidFill>
                  <a:srgbClr val="C00000"/>
                </a:solidFill>
              </a:rPr>
              <a:t>10</a:t>
            </a:r>
            <a:r>
              <a:rPr lang="en-US" sz="1400" kern="0" dirty="0"/>
              <a:t> monthly dividend postings</a:t>
            </a:r>
          </a:p>
        </p:txBody>
      </p:sp>
      <p:sp>
        <p:nvSpPr>
          <p:cNvPr id="62" name="Triangle 61">
            <a:extLst>
              <a:ext uri="{FF2B5EF4-FFF2-40B4-BE49-F238E27FC236}">
                <a16:creationId xmlns:a16="http://schemas.microsoft.com/office/drawing/2014/main" id="{26238175-E647-1C41-8071-3D2ED359D381}"/>
              </a:ext>
            </a:extLst>
          </p:cNvPr>
          <p:cNvSpPr/>
          <p:nvPr/>
        </p:nvSpPr>
        <p:spPr bwMode="auto">
          <a:xfrm rot="5400000">
            <a:off x="2335326" y="4227068"/>
            <a:ext cx="207125" cy="367561"/>
          </a:xfrm>
          <a:prstGeom prst="triangle">
            <a:avLst/>
          </a:prstGeom>
          <a:solidFill>
            <a:srgbClr val="D5A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BB65490-367B-A841-A6D3-292DE920C4B2}"/>
              </a:ext>
            </a:extLst>
          </p:cNvPr>
          <p:cNvSpPr txBox="1">
            <a:spLocks/>
          </p:cNvSpPr>
          <p:nvPr/>
        </p:nvSpPr>
        <p:spPr bwMode="auto">
          <a:xfrm>
            <a:off x="6271541" y="1259528"/>
            <a:ext cx="3645244" cy="63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lvl="1" indent="0" algn="ctr">
              <a:buNone/>
            </a:pPr>
            <a:r>
              <a:rPr lang="en-US" sz="1400" kern="0" dirty="0"/>
              <a:t>Trade and dividend data automatically flow into Treasury Management System</a:t>
            </a:r>
          </a:p>
        </p:txBody>
      </p:sp>
      <p:pic>
        <p:nvPicPr>
          <p:cNvPr id="44" name="Integration.jpg">
            <a:extLst>
              <a:ext uri="{FF2B5EF4-FFF2-40B4-BE49-F238E27FC236}">
                <a16:creationId xmlns:a16="http://schemas.microsoft.com/office/drawing/2014/main" id="{A9D241B9-D6E0-5A4D-AEA7-549E0C9CC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541" y="2043805"/>
            <a:ext cx="3832920" cy="331334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862455-0726-B04A-85FC-6F5ED7A89AA9}"/>
              </a:ext>
            </a:extLst>
          </p:cNvPr>
          <p:cNvGrpSpPr/>
          <p:nvPr/>
        </p:nvGrpSpPr>
        <p:grpSpPr>
          <a:xfrm>
            <a:off x="2539160" y="3696659"/>
            <a:ext cx="3577436" cy="807508"/>
            <a:chOff x="2539160" y="3696659"/>
            <a:chExt cx="3577436" cy="80750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ACCABA-81B1-0146-A314-B0F16DEB2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53210" y="3708285"/>
              <a:ext cx="1087706" cy="79588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9915A14E-3E51-ED4D-A4F7-C57BE3396280}"/>
                </a:ext>
              </a:extLst>
            </p:cNvPr>
            <p:cNvCxnSpPr/>
            <p:nvPr/>
          </p:nvCxnSpPr>
          <p:spPr bwMode="auto">
            <a:xfrm>
              <a:off x="2539160" y="3696659"/>
              <a:ext cx="3577436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23387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CD8B520-B2C8-4841-9B24-0B171321AE9E}"/>
              </a:ext>
            </a:extLst>
          </p:cNvPr>
          <p:cNvGrpSpPr/>
          <p:nvPr/>
        </p:nvGrpSpPr>
        <p:grpSpPr>
          <a:xfrm>
            <a:off x="2566504" y="2396270"/>
            <a:ext cx="805465" cy="442410"/>
            <a:chOff x="2622669" y="2397705"/>
            <a:chExt cx="805465" cy="442410"/>
          </a:xfrm>
        </p:grpSpPr>
        <p:sp>
          <p:nvSpPr>
            <p:cNvPr id="8" name="Down Arrow 7">
              <a:extLst>
                <a:ext uri="{FF2B5EF4-FFF2-40B4-BE49-F238E27FC236}">
                  <a16:creationId xmlns:a16="http://schemas.microsoft.com/office/drawing/2014/main" id="{DBDC4471-14B9-AA4C-B555-1C44392A0A18}"/>
                </a:ext>
              </a:extLst>
            </p:cNvPr>
            <p:cNvSpPr/>
            <p:nvPr/>
          </p:nvSpPr>
          <p:spPr bwMode="auto">
            <a:xfrm>
              <a:off x="2622669" y="2403566"/>
              <a:ext cx="805465" cy="436549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9481D7C-4797-0F41-A903-298B2AD9F9E3}"/>
                </a:ext>
              </a:extLst>
            </p:cNvPr>
            <p:cNvSpPr txBox="1"/>
            <p:nvPr/>
          </p:nvSpPr>
          <p:spPr>
            <a:xfrm>
              <a:off x="2688610" y="2397705"/>
              <a:ext cx="6735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TRADE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A0FCC45-A8E7-F648-9F72-D30847BE9F3F}"/>
              </a:ext>
            </a:extLst>
          </p:cNvPr>
          <p:cNvGrpSpPr/>
          <p:nvPr/>
        </p:nvGrpSpPr>
        <p:grpSpPr>
          <a:xfrm>
            <a:off x="3230353" y="2512078"/>
            <a:ext cx="805465" cy="442410"/>
            <a:chOff x="2622669" y="2397705"/>
            <a:chExt cx="805465" cy="442410"/>
          </a:xfrm>
        </p:grpSpPr>
        <p:sp>
          <p:nvSpPr>
            <p:cNvPr id="60" name="Down Arrow 59">
              <a:extLst>
                <a:ext uri="{FF2B5EF4-FFF2-40B4-BE49-F238E27FC236}">
                  <a16:creationId xmlns:a16="http://schemas.microsoft.com/office/drawing/2014/main" id="{CD9B9C00-E17A-AA46-844D-8D6334BB4696}"/>
                </a:ext>
              </a:extLst>
            </p:cNvPr>
            <p:cNvSpPr/>
            <p:nvPr/>
          </p:nvSpPr>
          <p:spPr bwMode="auto">
            <a:xfrm>
              <a:off x="2622669" y="2403566"/>
              <a:ext cx="805465" cy="436549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8BC274D-6A80-F94E-8758-1092F07BFE7E}"/>
                </a:ext>
              </a:extLst>
            </p:cNvPr>
            <p:cNvSpPr txBox="1"/>
            <p:nvPr/>
          </p:nvSpPr>
          <p:spPr>
            <a:xfrm>
              <a:off x="2688610" y="2397705"/>
              <a:ext cx="6735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TRADE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D5ACA8D-4028-654A-87D2-84B9E34ADC2A}"/>
              </a:ext>
            </a:extLst>
          </p:cNvPr>
          <p:cNvGrpSpPr/>
          <p:nvPr/>
        </p:nvGrpSpPr>
        <p:grpSpPr>
          <a:xfrm>
            <a:off x="3894202" y="2396270"/>
            <a:ext cx="805465" cy="442410"/>
            <a:chOff x="2622669" y="2397705"/>
            <a:chExt cx="805465" cy="442410"/>
          </a:xfrm>
        </p:grpSpPr>
        <p:sp>
          <p:nvSpPr>
            <p:cNvPr id="65" name="Down Arrow 64">
              <a:extLst>
                <a:ext uri="{FF2B5EF4-FFF2-40B4-BE49-F238E27FC236}">
                  <a16:creationId xmlns:a16="http://schemas.microsoft.com/office/drawing/2014/main" id="{9787F772-9701-0E44-9448-C524BB07BEA2}"/>
                </a:ext>
              </a:extLst>
            </p:cNvPr>
            <p:cNvSpPr/>
            <p:nvPr/>
          </p:nvSpPr>
          <p:spPr bwMode="auto">
            <a:xfrm>
              <a:off x="2622669" y="2403566"/>
              <a:ext cx="805465" cy="436549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84F9CB9-8230-D64B-A3B1-5692F72B9265}"/>
                </a:ext>
              </a:extLst>
            </p:cNvPr>
            <p:cNvSpPr txBox="1"/>
            <p:nvPr/>
          </p:nvSpPr>
          <p:spPr>
            <a:xfrm>
              <a:off x="2688610" y="2397705"/>
              <a:ext cx="6735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TRADE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1ACA251-0209-AF4E-A164-D2204509E73E}"/>
              </a:ext>
            </a:extLst>
          </p:cNvPr>
          <p:cNvGrpSpPr/>
          <p:nvPr/>
        </p:nvGrpSpPr>
        <p:grpSpPr>
          <a:xfrm>
            <a:off x="4558051" y="2512078"/>
            <a:ext cx="805465" cy="442410"/>
            <a:chOff x="2622669" y="2397705"/>
            <a:chExt cx="805465" cy="442410"/>
          </a:xfrm>
        </p:grpSpPr>
        <p:sp>
          <p:nvSpPr>
            <p:cNvPr id="68" name="Down Arrow 67">
              <a:extLst>
                <a:ext uri="{FF2B5EF4-FFF2-40B4-BE49-F238E27FC236}">
                  <a16:creationId xmlns:a16="http://schemas.microsoft.com/office/drawing/2014/main" id="{9DF0E615-BDB5-D140-BBF3-3C6FF7885119}"/>
                </a:ext>
              </a:extLst>
            </p:cNvPr>
            <p:cNvSpPr/>
            <p:nvPr/>
          </p:nvSpPr>
          <p:spPr bwMode="auto">
            <a:xfrm>
              <a:off x="2622669" y="2403566"/>
              <a:ext cx="805465" cy="436549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BA079E2-084F-9649-949C-F5CB781ACBF5}"/>
                </a:ext>
              </a:extLst>
            </p:cNvPr>
            <p:cNvSpPr txBox="1"/>
            <p:nvPr/>
          </p:nvSpPr>
          <p:spPr>
            <a:xfrm>
              <a:off x="2688610" y="2397705"/>
              <a:ext cx="6735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TRADE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41CAD93-FC2A-ED47-9002-77E39BCD01A1}"/>
              </a:ext>
            </a:extLst>
          </p:cNvPr>
          <p:cNvGrpSpPr/>
          <p:nvPr/>
        </p:nvGrpSpPr>
        <p:grpSpPr>
          <a:xfrm>
            <a:off x="5269581" y="2396270"/>
            <a:ext cx="805465" cy="442410"/>
            <a:chOff x="2622669" y="2397705"/>
            <a:chExt cx="805465" cy="442410"/>
          </a:xfrm>
        </p:grpSpPr>
        <p:sp>
          <p:nvSpPr>
            <p:cNvPr id="71" name="Down Arrow 70">
              <a:extLst>
                <a:ext uri="{FF2B5EF4-FFF2-40B4-BE49-F238E27FC236}">
                  <a16:creationId xmlns:a16="http://schemas.microsoft.com/office/drawing/2014/main" id="{8D17BB92-4092-B245-B308-53AEB3D15759}"/>
                </a:ext>
              </a:extLst>
            </p:cNvPr>
            <p:cNvSpPr/>
            <p:nvPr/>
          </p:nvSpPr>
          <p:spPr bwMode="auto">
            <a:xfrm>
              <a:off x="2622669" y="2403566"/>
              <a:ext cx="805465" cy="436549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4872036-4927-2540-A8A9-2828F04AC26B}"/>
                </a:ext>
              </a:extLst>
            </p:cNvPr>
            <p:cNvSpPr txBox="1"/>
            <p:nvPr/>
          </p:nvSpPr>
          <p:spPr>
            <a:xfrm>
              <a:off x="2688610" y="2397705"/>
              <a:ext cx="6735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TRADE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1F17081-4702-D547-8291-FB063796DCF9}"/>
              </a:ext>
            </a:extLst>
          </p:cNvPr>
          <p:cNvGrpSpPr/>
          <p:nvPr/>
        </p:nvGrpSpPr>
        <p:grpSpPr>
          <a:xfrm>
            <a:off x="2566504" y="2985718"/>
            <a:ext cx="805465" cy="442410"/>
            <a:chOff x="2622669" y="2397705"/>
            <a:chExt cx="805465" cy="442410"/>
          </a:xfrm>
        </p:grpSpPr>
        <p:sp>
          <p:nvSpPr>
            <p:cNvPr id="74" name="Down Arrow 73">
              <a:extLst>
                <a:ext uri="{FF2B5EF4-FFF2-40B4-BE49-F238E27FC236}">
                  <a16:creationId xmlns:a16="http://schemas.microsoft.com/office/drawing/2014/main" id="{4715DF8B-852E-ED4A-B29F-52586DDFAF09}"/>
                </a:ext>
              </a:extLst>
            </p:cNvPr>
            <p:cNvSpPr/>
            <p:nvPr/>
          </p:nvSpPr>
          <p:spPr bwMode="auto">
            <a:xfrm>
              <a:off x="2622669" y="2403566"/>
              <a:ext cx="805465" cy="436549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6C75785-090A-3640-A147-C45FBB877AB4}"/>
                </a:ext>
              </a:extLst>
            </p:cNvPr>
            <p:cNvSpPr txBox="1"/>
            <p:nvPr/>
          </p:nvSpPr>
          <p:spPr>
            <a:xfrm>
              <a:off x="2688610" y="2397705"/>
              <a:ext cx="6735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TRADE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54725B0-B9A5-724E-8E95-65FF023FAB6F}"/>
              </a:ext>
            </a:extLst>
          </p:cNvPr>
          <p:cNvGrpSpPr/>
          <p:nvPr/>
        </p:nvGrpSpPr>
        <p:grpSpPr>
          <a:xfrm>
            <a:off x="3230353" y="3101526"/>
            <a:ext cx="805465" cy="442410"/>
            <a:chOff x="2622669" y="2397705"/>
            <a:chExt cx="805465" cy="442410"/>
          </a:xfrm>
        </p:grpSpPr>
        <p:sp>
          <p:nvSpPr>
            <p:cNvPr id="77" name="Down Arrow 76">
              <a:extLst>
                <a:ext uri="{FF2B5EF4-FFF2-40B4-BE49-F238E27FC236}">
                  <a16:creationId xmlns:a16="http://schemas.microsoft.com/office/drawing/2014/main" id="{AC68450F-0B96-C543-A637-799AB5041213}"/>
                </a:ext>
              </a:extLst>
            </p:cNvPr>
            <p:cNvSpPr/>
            <p:nvPr/>
          </p:nvSpPr>
          <p:spPr bwMode="auto">
            <a:xfrm>
              <a:off x="2622669" y="2403566"/>
              <a:ext cx="805465" cy="436549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892A0F6-7B3C-B943-A657-72F361F3298F}"/>
                </a:ext>
              </a:extLst>
            </p:cNvPr>
            <p:cNvSpPr txBox="1"/>
            <p:nvPr/>
          </p:nvSpPr>
          <p:spPr>
            <a:xfrm>
              <a:off x="2688610" y="2397705"/>
              <a:ext cx="6735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TRADE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92FA0C7-3F4B-284A-82B9-1E7CCD484F51}"/>
              </a:ext>
            </a:extLst>
          </p:cNvPr>
          <p:cNvGrpSpPr/>
          <p:nvPr/>
        </p:nvGrpSpPr>
        <p:grpSpPr>
          <a:xfrm>
            <a:off x="3894202" y="2985718"/>
            <a:ext cx="805465" cy="442410"/>
            <a:chOff x="2622669" y="2397705"/>
            <a:chExt cx="805465" cy="442410"/>
          </a:xfrm>
        </p:grpSpPr>
        <p:sp>
          <p:nvSpPr>
            <p:cNvPr id="80" name="Down Arrow 79">
              <a:extLst>
                <a:ext uri="{FF2B5EF4-FFF2-40B4-BE49-F238E27FC236}">
                  <a16:creationId xmlns:a16="http://schemas.microsoft.com/office/drawing/2014/main" id="{7B0F961A-7A5F-DD45-A720-1065902747D9}"/>
                </a:ext>
              </a:extLst>
            </p:cNvPr>
            <p:cNvSpPr/>
            <p:nvPr/>
          </p:nvSpPr>
          <p:spPr bwMode="auto">
            <a:xfrm>
              <a:off x="2622669" y="2403566"/>
              <a:ext cx="805465" cy="436549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49CF58B-23DE-7442-BCE5-2FF1339632BA}"/>
                </a:ext>
              </a:extLst>
            </p:cNvPr>
            <p:cNvSpPr txBox="1"/>
            <p:nvPr/>
          </p:nvSpPr>
          <p:spPr>
            <a:xfrm>
              <a:off x="2688610" y="2397705"/>
              <a:ext cx="6735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TRADE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1E24008-8A3A-A144-98AC-D10FA36BB6E8}"/>
              </a:ext>
            </a:extLst>
          </p:cNvPr>
          <p:cNvGrpSpPr/>
          <p:nvPr/>
        </p:nvGrpSpPr>
        <p:grpSpPr>
          <a:xfrm>
            <a:off x="4558051" y="3101526"/>
            <a:ext cx="805465" cy="442410"/>
            <a:chOff x="2622669" y="2397705"/>
            <a:chExt cx="805465" cy="442410"/>
          </a:xfrm>
        </p:grpSpPr>
        <p:sp>
          <p:nvSpPr>
            <p:cNvPr id="83" name="Down Arrow 82">
              <a:extLst>
                <a:ext uri="{FF2B5EF4-FFF2-40B4-BE49-F238E27FC236}">
                  <a16:creationId xmlns:a16="http://schemas.microsoft.com/office/drawing/2014/main" id="{73E89724-AF04-A945-AED0-46962142A526}"/>
                </a:ext>
              </a:extLst>
            </p:cNvPr>
            <p:cNvSpPr/>
            <p:nvPr/>
          </p:nvSpPr>
          <p:spPr bwMode="auto">
            <a:xfrm>
              <a:off x="2622669" y="2403566"/>
              <a:ext cx="805465" cy="436549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DFCBCAD5-E192-FD4A-83FA-474D3760B2B6}"/>
                </a:ext>
              </a:extLst>
            </p:cNvPr>
            <p:cNvSpPr txBox="1"/>
            <p:nvPr/>
          </p:nvSpPr>
          <p:spPr>
            <a:xfrm>
              <a:off x="2688610" y="2397705"/>
              <a:ext cx="6735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TRADE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2BBD569-C384-8341-B4E9-D307756A10D8}"/>
              </a:ext>
            </a:extLst>
          </p:cNvPr>
          <p:cNvGrpSpPr/>
          <p:nvPr/>
        </p:nvGrpSpPr>
        <p:grpSpPr>
          <a:xfrm>
            <a:off x="5269581" y="2985718"/>
            <a:ext cx="805465" cy="442410"/>
            <a:chOff x="2622669" y="2397705"/>
            <a:chExt cx="805465" cy="442410"/>
          </a:xfrm>
        </p:grpSpPr>
        <p:sp>
          <p:nvSpPr>
            <p:cNvPr id="86" name="Down Arrow 85">
              <a:extLst>
                <a:ext uri="{FF2B5EF4-FFF2-40B4-BE49-F238E27FC236}">
                  <a16:creationId xmlns:a16="http://schemas.microsoft.com/office/drawing/2014/main" id="{EB1C7863-9529-5040-B4FA-7E28F62E90C7}"/>
                </a:ext>
              </a:extLst>
            </p:cNvPr>
            <p:cNvSpPr/>
            <p:nvPr/>
          </p:nvSpPr>
          <p:spPr bwMode="auto">
            <a:xfrm>
              <a:off x="2622669" y="2403566"/>
              <a:ext cx="805465" cy="436549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F64A23E6-CAEE-A84D-9042-F145114A8E3F}"/>
                </a:ext>
              </a:extLst>
            </p:cNvPr>
            <p:cNvSpPr txBox="1"/>
            <p:nvPr/>
          </p:nvSpPr>
          <p:spPr>
            <a:xfrm>
              <a:off x="2688610" y="2397705"/>
              <a:ext cx="6735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TRADE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3D5FE68-D40D-2740-A3BC-E65ED8C5DA21}"/>
              </a:ext>
            </a:extLst>
          </p:cNvPr>
          <p:cNvCxnSpPr/>
          <p:nvPr/>
        </p:nvCxnSpPr>
        <p:spPr bwMode="auto">
          <a:xfrm>
            <a:off x="2566504" y="4504167"/>
            <a:ext cx="355009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23387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0C05A07-08AF-E44F-9B22-E487C05F1248}"/>
              </a:ext>
            </a:extLst>
          </p:cNvPr>
          <p:cNvGrpSpPr/>
          <p:nvPr/>
        </p:nvGrpSpPr>
        <p:grpSpPr>
          <a:xfrm>
            <a:off x="2541884" y="4751353"/>
            <a:ext cx="805465" cy="436549"/>
            <a:chOff x="3114776" y="5103618"/>
            <a:chExt cx="805465" cy="436549"/>
          </a:xfrm>
        </p:grpSpPr>
        <p:sp>
          <p:nvSpPr>
            <p:cNvPr id="89" name="Down Arrow 88">
              <a:extLst>
                <a:ext uri="{FF2B5EF4-FFF2-40B4-BE49-F238E27FC236}">
                  <a16:creationId xmlns:a16="http://schemas.microsoft.com/office/drawing/2014/main" id="{9EDBF73D-287C-0D4F-8A82-411A7E60608F}"/>
                </a:ext>
              </a:extLst>
            </p:cNvPr>
            <p:cNvSpPr/>
            <p:nvPr/>
          </p:nvSpPr>
          <p:spPr bwMode="auto">
            <a:xfrm rot="10800000">
              <a:off x="3114776" y="5103618"/>
              <a:ext cx="805465" cy="436549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8AAD9A6-8270-AA43-AFC7-40D47DFBFDB2}"/>
                </a:ext>
              </a:extLst>
            </p:cNvPr>
            <p:cNvSpPr txBox="1"/>
            <p:nvPr/>
          </p:nvSpPr>
          <p:spPr>
            <a:xfrm>
              <a:off x="3232815" y="5278557"/>
              <a:ext cx="5693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POST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EF735CB6-8A8E-CA41-B600-8CA858192764}"/>
              </a:ext>
            </a:extLst>
          </p:cNvPr>
          <p:cNvGrpSpPr/>
          <p:nvPr/>
        </p:nvGrpSpPr>
        <p:grpSpPr>
          <a:xfrm>
            <a:off x="3219852" y="4641514"/>
            <a:ext cx="805465" cy="436549"/>
            <a:chOff x="3114776" y="5103618"/>
            <a:chExt cx="805465" cy="436549"/>
          </a:xfrm>
        </p:grpSpPr>
        <p:sp>
          <p:nvSpPr>
            <p:cNvPr id="92" name="Down Arrow 91">
              <a:extLst>
                <a:ext uri="{FF2B5EF4-FFF2-40B4-BE49-F238E27FC236}">
                  <a16:creationId xmlns:a16="http://schemas.microsoft.com/office/drawing/2014/main" id="{FF37DE5D-5F1E-A740-8185-C88E5AD565BE}"/>
                </a:ext>
              </a:extLst>
            </p:cNvPr>
            <p:cNvSpPr/>
            <p:nvPr/>
          </p:nvSpPr>
          <p:spPr bwMode="auto">
            <a:xfrm rot="10800000">
              <a:off x="3114776" y="5103618"/>
              <a:ext cx="805465" cy="436549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AACDF5B0-85CB-414D-8696-03BC1A253455}"/>
                </a:ext>
              </a:extLst>
            </p:cNvPr>
            <p:cNvSpPr txBox="1"/>
            <p:nvPr/>
          </p:nvSpPr>
          <p:spPr>
            <a:xfrm>
              <a:off x="3232815" y="5278557"/>
              <a:ext cx="5693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POST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0F16FB45-4989-004B-975C-478CB14D072E}"/>
              </a:ext>
            </a:extLst>
          </p:cNvPr>
          <p:cNvGrpSpPr/>
          <p:nvPr/>
        </p:nvGrpSpPr>
        <p:grpSpPr>
          <a:xfrm>
            <a:off x="3897820" y="4751353"/>
            <a:ext cx="805465" cy="436549"/>
            <a:chOff x="3114776" y="5103618"/>
            <a:chExt cx="805465" cy="436549"/>
          </a:xfrm>
        </p:grpSpPr>
        <p:sp>
          <p:nvSpPr>
            <p:cNvPr id="95" name="Down Arrow 94">
              <a:extLst>
                <a:ext uri="{FF2B5EF4-FFF2-40B4-BE49-F238E27FC236}">
                  <a16:creationId xmlns:a16="http://schemas.microsoft.com/office/drawing/2014/main" id="{EF9A4A3B-6229-D24A-9C8D-FB29372D366D}"/>
                </a:ext>
              </a:extLst>
            </p:cNvPr>
            <p:cNvSpPr/>
            <p:nvPr/>
          </p:nvSpPr>
          <p:spPr bwMode="auto">
            <a:xfrm rot="10800000">
              <a:off x="3114776" y="5103618"/>
              <a:ext cx="805465" cy="436549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C17CA3C4-1CCC-F543-826C-8892EB37DD40}"/>
                </a:ext>
              </a:extLst>
            </p:cNvPr>
            <p:cNvSpPr txBox="1"/>
            <p:nvPr/>
          </p:nvSpPr>
          <p:spPr>
            <a:xfrm>
              <a:off x="3232815" y="5278557"/>
              <a:ext cx="5693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POST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C5640CD-5389-8646-9B24-EF3D7557C55D}"/>
              </a:ext>
            </a:extLst>
          </p:cNvPr>
          <p:cNvGrpSpPr/>
          <p:nvPr/>
        </p:nvGrpSpPr>
        <p:grpSpPr>
          <a:xfrm>
            <a:off x="4575788" y="4641514"/>
            <a:ext cx="805465" cy="436549"/>
            <a:chOff x="3114776" y="5103618"/>
            <a:chExt cx="805465" cy="436549"/>
          </a:xfrm>
        </p:grpSpPr>
        <p:sp>
          <p:nvSpPr>
            <p:cNvPr id="98" name="Down Arrow 97">
              <a:extLst>
                <a:ext uri="{FF2B5EF4-FFF2-40B4-BE49-F238E27FC236}">
                  <a16:creationId xmlns:a16="http://schemas.microsoft.com/office/drawing/2014/main" id="{F5AD71B0-9B28-8743-9CBF-071D39639C0B}"/>
                </a:ext>
              </a:extLst>
            </p:cNvPr>
            <p:cNvSpPr/>
            <p:nvPr/>
          </p:nvSpPr>
          <p:spPr bwMode="auto">
            <a:xfrm rot="10800000">
              <a:off x="3114776" y="5103618"/>
              <a:ext cx="805465" cy="436549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C0842D75-E1D4-AA43-BA02-F2F55792ED7D}"/>
                </a:ext>
              </a:extLst>
            </p:cNvPr>
            <p:cNvSpPr txBox="1"/>
            <p:nvPr/>
          </p:nvSpPr>
          <p:spPr>
            <a:xfrm>
              <a:off x="3232815" y="5278557"/>
              <a:ext cx="5693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POST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798F838F-A394-9644-97E9-E06F99896643}"/>
              </a:ext>
            </a:extLst>
          </p:cNvPr>
          <p:cNvGrpSpPr/>
          <p:nvPr/>
        </p:nvGrpSpPr>
        <p:grpSpPr>
          <a:xfrm>
            <a:off x="5253755" y="4751353"/>
            <a:ext cx="805465" cy="436549"/>
            <a:chOff x="3114776" y="5103618"/>
            <a:chExt cx="805465" cy="436549"/>
          </a:xfrm>
        </p:grpSpPr>
        <p:sp>
          <p:nvSpPr>
            <p:cNvPr id="101" name="Down Arrow 100">
              <a:extLst>
                <a:ext uri="{FF2B5EF4-FFF2-40B4-BE49-F238E27FC236}">
                  <a16:creationId xmlns:a16="http://schemas.microsoft.com/office/drawing/2014/main" id="{4B681F32-E3E2-E943-99C6-0B869F5779BB}"/>
                </a:ext>
              </a:extLst>
            </p:cNvPr>
            <p:cNvSpPr/>
            <p:nvPr/>
          </p:nvSpPr>
          <p:spPr bwMode="auto">
            <a:xfrm rot="10800000">
              <a:off x="3114776" y="5103618"/>
              <a:ext cx="805465" cy="436549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C6DB8E7-71D7-0649-B7EC-04C808167BC9}"/>
                </a:ext>
              </a:extLst>
            </p:cNvPr>
            <p:cNvSpPr txBox="1"/>
            <p:nvPr/>
          </p:nvSpPr>
          <p:spPr>
            <a:xfrm>
              <a:off x="3232815" y="5278557"/>
              <a:ext cx="5693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POST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64BDBBF-5E3C-174A-BB90-5075144D1C3E}"/>
              </a:ext>
            </a:extLst>
          </p:cNvPr>
          <p:cNvGrpSpPr/>
          <p:nvPr/>
        </p:nvGrpSpPr>
        <p:grpSpPr>
          <a:xfrm>
            <a:off x="2541884" y="5325687"/>
            <a:ext cx="805465" cy="436549"/>
            <a:chOff x="3114776" y="5103618"/>
            <a:chExt cx="805465" cy="436549"/>
          </a:xfrm>
        </p:grpSpPr>
        <p:sp>
          <p:nvSpPr>
            <p:cNvPr id="104" name="Down Arrow 103">
              <a:extLst>
                <a:ext uri="{FF2B5EF4-FFF2-40B4-BE49-F238E27FC236}">
                  <a16:creationId xmlns:a16="http://schemas.microsoft.com/office/drawing/2014/main" id="{246D2C7E-E38F-6F44-BA18-0062096020D5}"/>
                </a:ext>
              </a:extLst>
            </p:cNvPr>
            <p:cNvSpPr/>
            <p:nvPr/>
          </p:nvSpPr>
          <p:spPr bwMode="auto">
            <a:xfrm rot="10800000">
              <a:off x="3114776" y="5103618"/>
              <a:ext cx="805465" cy="436549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B273986-5BFD-2B42-956A-B3BADF455E6F}"/>
                </a:ext>
              </a:extLst>
            </p:cNvPr>
            <p:cNvSpPr txBox="1"/>
            <p:nvPr/>
          </p:nvSpPr>
          <p:spPr>
            <a:xfrm>
              <a:off x="3232815" y="5278557"/>
              <a:ext cx="5693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POST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39CD3A4-B05D-0C44-8C39-A6F62D7CB45F}"/>
              </a:ext>
            </a:extLst>
          </p:cNvPr>
          <p:cNvGrpSpPr/>
          <p:nvPr/>
        </p:nvGrpSpPr>
        <p:grpSpPr>
          <a:xfrm>
            <a:off x="3219852" y="5215848"/>
            <a:ext cx="805465" cy="436549"/>
            <a:chOff x="3114776" y="5103618"/>
            <a:chExt cx="805465" cy="436549"/>
          </a:xfrm>
        </p:grpSpPr>
        <p:sp>
          <p:nvSpPr>
            <p:cNvPr id="107" name="Down Arrow 106">
              <a:extLst>
                <a:ext uri="{FF2B5EF4-FFF2-40B4-BE49-F238E27FC236}">
                  <a16:creationId xmlns:a16="http://schemas.microsoft.com/office/drawing/2014/main" id="{096454B9-E38C-1241-BACB-54BC875F1DBC}"/>
                </a:ext>
              </a:extLst>
            </p:cNvPr>
            <p:cNvSpPr/>
            <p:nvPr/>
          </p:nvSpPr>
          <p:spPr bwMode="auto">
            <a:xfrm rot="10800000">
              <a:off x="3114776" y="5103618"/>
              <a:ext cx="805465" cy="436549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EBAFFAD0-E9FB-124D-8889-13B4050F3F2F}"/>
                </a:ext>
              </a:extLst>
            </p:cNvPr>
            <p:cNvSpPr txBox="1"/>
            <p:nvPr/>
          </p:nvSpPr>
          <p:spPr>
            <a:xfrm>
              <a:off x="3232815" y="5278557"/>
              <a:ext cx="5693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POST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0289F2D-B68A-C141-9103-B3957CEF73ED}"/>
              </a:ext>
            </a:extLst>
          </p:cNvPr>
          <p:cNvGrpSpPr/>
          <p:nvPr/>
        </p:nvGrpSpPr>
        <p:grpSpPr>
          <a:xfrm>
            <a:off x="3897820" y="5325687"/>
            <a:ext cx="805465" cy="436549"/>
            <a:chOff x="3114776" y="5103618"/>
            <a:chExt cx="805465" cy="436549"/>
          </a:xfrm>
        </p:grpSpPr>
        <p:sp>
          <p:nvSpPr>
            <p:cNvPr id="110" name="Down Arrow 109">
              <a:extLst>
                <a:ext uri="{FF2B5EF4-FFF2-40B4-BE49-F238E27FC236}">
                  <a16:creationId xmlns:a16="http://schemas.microsoft.com/office/drawing/2014/main" id="{E9D7F865-303A-484C-B96C-D063EA65A8F3}"/>
                </a:ext>
              </a:extLst>
            </p:cNvPr>
            <p:cNvSpPr/>
            <p:nvPr/>
          </p:nvSpPr>
          <p:spPr bwMode="auto">
            <a:xfrm rot="10800000">
              <a:off x="3114776" y="5103618"/>
              <a:ext cx="805465" cy="436549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389B684B-A632-E24C-BEFE-490F2C15B38C}"/>
                </a:ext>
              </a:extLst>
            </p:cNvPr>
            <p:cNvSpPr txBox="1"/>
            <p:nvPr/>
          </p:nvSpPr>
          <p:spPr>
            <a:xfrm>
              <a:off x="3232815" y="5278557"/>
              <a:ext cx="5693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POST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A5110D9-3486-D247-A95F-7944251B8457}"/>
              </a:ext>
            </a:extLst>
          </p:cNvPr>
          <p:cNvGrpSpPr/>
          <p:nvPr/>
        </p:nvGrpSpPr>
        <p:grpSpPr>
          <a:xfrm>
            <a:off x="4575788" y="5215848"/>
            <a:ext cx="805465" cy="436549"/>
            <a:chOff x="3114776" y="5103618"/>
            <a:chExt cx="805465" cy="436549"/>
          </a:xfrm>
        </p:grpSpPr>
        <p:sp>
          <p:nvSpPr>
            <p:cNvPr id="113" name="Down Arrow 112">
              <a:extLst>
                <a:ext uri="{FF2B5EF4-FFF2-40B4-BE49-F238E27FC236}">
                  <a16:creationId xmlns:a16="http://schemas.microsoft.com/office/drawing/2014/main" id="{02AFD414-CC43-574C-9E08-2A8376496A45}"/>
                </a:ext>
              </a:extLst>
            </p:cNvPr>
            <p:cNvSpPr/>
            <p:nvPr/>
          </p:nvSpPr>
          <p:spPr bwMode="auto">
            <a:xfrm rot="10800000">
              <a:off x="3114776" y="5103618"/>
              <a:ext cx="805465" cy="436549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669A69C2-B691-404F-AE12-BC0F6E9D8EE2}"/>
                </a:ext>
              </a:extLst>
            </p:cNvPr>
            <p:cNvSpPr txBox="1"/>
            <p:nvPr/>
          </p:nvSpPr>
          <p:spPr>
            <a:xfrm>
              <a:off x="3232815" y="5278557"/>
              <a:ext cx="5693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POST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9471CF92-C2AF-8D49-AF14-967A553BC9C4}"/>
              </a:ext>
            </a:extLst>
          </p:cNvPr>
          <p:cNvGrpSpPr/>
          <p:nvPr/>
        </p:nvGrpSpPr>
        <p:grpSpPr>
          <a:xfrm>
            <a:off x="5253755" y="5325687"/>
            <a:ext cx="805465" cy="436549"/>
            <a:chOff x="3114776" y="5103618"/>
            <a:chExt cx="805465" cy="436549"/>
          </a:xfrm>
        </p:grpSpPr>
        <p:sp>
          <p:nvSpPr>
            <p:cNvPr id="116" name="Down Arrow 115">
              <a:extLst>
                <a:ext uri="{FF2B5EF4-FFF2-40B4-BE49-F238E27FC236}">
                  <a16:creationId xmlns:a16="http://schemas.microsoft.com/office/drawing/2014/main" id="{FF9DC0C7-EE66-D744-B0E0-601EC77F0955}"/>
                </a:ext>
              </a:extLst>
            </p:cNvPr>
            <p:cNvSpPr/>
            <p:nvPr/>
          </p:nvSpPr>
          <p:spPr bwMode="auto">
            <a:xfrm rot="10800000">
              <a:off x="3114776" y="5103618"/>
              <a:ext cx="805465" cy="436549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022B7019-B479-4042-BD3D-2E30DDDCFAB4}"/>
                </a:ext>
              </a:extLst>
            </p:cNvPr>
            <p:cNvSpPr txBox="1"/>
            <p:nvPr/>
          </p:nvSpPr>
          <p:spPr>
            <a:xfrm>
              <a:off x="3232815" y="5278557"/>
              <a:ext cx="5693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POST</a:t>
              </a:r>
            </a:p>
          </p:txBody>
        </p:sp>
      </p:grp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325A4928-16E5-FB49-B400-A90D4B29C3DA}"/>
              </a:ext>
            </a:extLst>
          </p:cNvPr>
          <p:cNvCxnSpPr/>
          <p:nvPr/>
        </p:nvCxnSpPr>
        <p:spPr bwMode="auto">
          <a:xfrm>
            <a:off x="191530" y="5982557"/>
            <a:ext cx="2063578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D5A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329506A9-88A0-714A-9D56-331CCD42B9B7}"/>
              </a:ext>
            </a:extLst>
          </p:cNvPr>
          <p:cNvCxnSpPr/>
          <p:nvPr/>
        </p:nvCxnSpPr>
        <p:spPr bwMode="auto">
          <a:xfrm>
            <a:off x="191530" y="994719"/>
            <a:ext cx="2063578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D5A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0" name="Content Placeholder 2">
            <a:extLst>
              <a:ext uri="{FF2B5EF4-FFF2-40B4-BE49-F238E27FC236}">
                <a16:creationId xmlns:a16="http://schemas.microsoft.com/office/drawing/2014/main" id="{EE313F26-172F-1F4E-8E5D-44DD47E5D594}"/>
              </a:ext>
            </a:extLst>
          </p:cNvPr>
          <p:cNvSpPr txBox="1">
            <a:spLocks/>
          </p:cNvSpPr>
          <p:nvPr/>
        </p:nvSpPr>
        <p:spPr bwMode="auto">
          <a:xfrm>
            <a:off x="105033" y="1270786"/>
            <a:ext cx="2211860" cy="21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RESEARCH</a:t>
            </a:r>
          </a:p>
        </p:txBody>
      </p:sp>
      <p:sp>
        <p:nvSpPr>
          <p:cNvPr id="121" name="Content Placeholder 2">
            <a:extLst>
              <a:ext uri="{FF2B5EF4-FFF2-40B4-BE49-F238E27FC236}">
                <a16:creationId xmlns:a16="http://schemas.microsoft.com/office/drawing/2014/main" id="{BE46EA8E-2C89-D64F-819B-8D73385ACBDF}"/>
              </a:ext>
            </a:extLst>
          </p:cNvPr>
          <p:cNvSpPr txBox="1">
            <a:spLocks/>
          </p:cNvSpPr>
          <p:nvPr/>
        </p:nvSpPr>
        <p:spPr bwMode="auto">
          <a:xfrm>
            <a:off x="114300" y="1719951"/>
            <a:ext cx="2211860" cy="219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APPLICATION</a:t>
            </a:r>
          </a:p>
        </p:txBody>
      </p:sp>
      <p:sp>
        <p:nvSpPr>
          <p:cNvPr id="122" name="Content Placeholder 2">
            <a:extLst>
              <a:ext uri="{FF2B5EF4-FFF2-40B4-BE49-F238E27FC236}">
                <a16:creationId xmlns:a16="http://schemas.microsoft.com/office/drawing/2014/main" id="{7631CFA4-8F5D-544C-86E3-0DE29B2DADE4}"/>
              </a:ext>
            </a:extLst>
          </p:cNvPr>
          <p:cNvSpPr txBox="1">
            <a:spLocks/>
          </p:cNvSpPr>
          <p:nvPr/>
        </p:nvSpPr>
        <p:spPr bwMode="auto">
          <a:xfrm>
            <a:off x="85038" y="2171241"/>
            <a:ext cx="2211860" cy="20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TRADES</a:t>
            </a:r>
          </a:p>
        </p:txBody>
      </p:sp>
      <p:sp>
        <p:nvSpPr>
          <p:cNvPr id="123" name="Content Placeholder 2">
            <a:extLst>
              <a:ext uri="{FF2B5EF4-FFF2-40B4-BE49-F238E27FC236}">
                <a16:creationId xmlns:a16="http://schemas.microsoft.com/office/drawing/2014/main" id="{0606D290-A63D-0D4D-9024-B97DCC1AB2F4}"/>
              </a:ext>
            </a:extLst>
          </p:cNvPr>
          <p:cNvSpPr txBox="1">
            <a:spLocks/>
          </p:cNvSpPr>
          <p:nvPr/>
        </p:nvSpPr>
        <p:spPr bwMode="auto">
          <a:xfrm>
            <a:off x="85038" y="3179451"/>
            <a:ext cx="2211860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SETTLEMENT</a:t>
            </a:r>
          </a:p>
        </p:txBody>
      </p:sp>
      <p:sp>
        <p:nvSpPr>
          <p:cNvPr id="124" name="Content Placeholder 2">
            <a:extLst>
              <a:ext uri="{FF2B5EF4-FFF2-40B4-BE49-F238E27FC236}">
                <a16:creationId xmlns:a16="http://schemas.microsoft.com/office/drawing/2014/main" id="{7B30C4E7-3E83-AE41-AFE0-7C5BC6E34549}"/>
              </a:ext>
            </a:extLst>
          </p:cNvPr>
          <p:cNvSpPr txBox="1">
            <a:spLocks/>
          </p:cNvSpPr>
          <p:nvPr/>
        </p:nvSpPr>
        <p:spPr bwMode="auto">
          <a:xfrm>
            <a:off x="114300" y="4813525"/>
            <a:ext cx="2211860" cy="454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TRADE HISTORY / AUDIT REPORTS</a:t>
            </a:r>
          </a:p>
        </p:txBody>
      </p:sp>
      <p:sp>
        <p:nvSpPr>
          <p:cNvPr id="125" name="Content Placeholder 2">
            <a:extLst>
              <a:ext uri="{FF2B5EF4-FFF2-40B4-BE49-F238E27FC236}">
                <a16:creationId xmlns:a16="http://schemas.microsoft.com/office/drawing/2014/main" id="{30D951AC-204F-C346-A3F2-260B8115005F}"/>
              </a:ext>
            </a:extLst>
          </p:cNvPr>
          <p:cNvSpPr txBox="1">
            <a:spLocks/>
          </p:cNvSpPr>
          <p:nvPr/>
        </p:nvSpPr>
        <p:spPr bwMode="auto">
          <a:xfrm>
            <a:off x="145192" y="5499762"/>
            <a:ext cx="2211860" cy="27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RISK MANAGEMENT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E469CE64-79A5-2146-8F43-825C29F1A43C}"/>
              </a:ext>
            </a:extLst>
          </p:cNvPr>
          <p:cNvSpPr txBox="1"/>
          <p:nvPr/>
        </p:nvSpPr>
        <p:spPr>
          <a:xfrm>
            <a:off x="409832" y="4242865"/>
            <a:ext cx="1803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INTEGRATIONS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DFA37596-B030-3F45-AD84-B14E45188AB8}"/>
              </a:ext>
            </a:extLst>
          </p:cNvPr>
          <p:cNvSpPr txBox="1"/>
          <p:nvPr/>
        </p:nvSpPr>
        <p:spPr>
          <a:xfrm>
            <a:off x="409832" y="2608791"/>
            <a:ext cx="1602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COMPLIANCE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69CA1CF-DC99-E846-91EE-F98266DB0CD9}"/>
              </a:ext>
            </a:extLst>
          </p:cNvPr>
          <p:cNvSpPr txBox="1"/>
          <p:nvPr/>
        </p:nvSpPr>
        <p:spPr>
          <a:xfrm>
            <a:off x="519471" y="3672205"/>
            <a:ext cx="1408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REPORTING</a:t>
            </a: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32430AF9-7844-AF49-9D66-C6241BC5312A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tretch>
            <a:fillRect/>
          </a:stretch>
        </p:blipFill>
        <p:spPr>
          <a:xfrm>
            <a:off x="2781618" y="2228680"/>
            <a:ext cx="2773265" cy="180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7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00"/>
                            </p:stCondLst>
                            <p:childTnLst>
                              <p:par>
                                <p:cTn id="3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0"/>
                            </p:stCondLst>
                            <p:childTnLst>
                              <p:par>
                                <p:cTn id="4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4" dur="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100"/>
                            </p:stCondLst>
                            <p:childTnLst>
                              <p:par>
                                <p:cTn id="4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300"/>
                            </p:stCondLst>
                            <p:childTnLst>
                              <p:par>
                                <p:cTn id="5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2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2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00"/>
                            </p:stCondLst>
                            <p:childTnLst>
                              <p:par>
                                <p:cTn id="6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4" dur="2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900"/>
                            </p:stCondLst>
                            <p:childTnLst>
                              <p:par>
                                <p:cTn id="6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9" dur="2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100"/>
                            </p:stCondLst>
                            <p:childTnLst>
                              <p:par>
                                <p:cTn id="7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2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3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700"/>
                            </p:stCondLst>
                            <p:childTnLst>
                              <p:par>
                                <p:cTn id="8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2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900"/>
                            </p:stCondLst>
                            <p:childTnLst>
                              <p:par>
                                <p:cTn id="9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2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100"/>
                            </p:stCondLst>
                            <p:childTnLst>
                              <p:par>
                                <p:cTn id="9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2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300"/>
                            </p:stCondLst>
                            <p:childTnLst>
                              <p:par>
                                <p:cTn id="10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2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3" dur="2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2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700"/>
                            </p:stCondLst>
                            <p:childTnLst>
                              <p:par>
                                <p:cTn id="1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2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3" dur="2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900"/>
                            </p:stCondLst>
                            <p:childTnLst>
                              <p:par>
                                <p:cTn id="1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8" dur="2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100"/>
                            </p:stCondLst>
                            <p:childTnLst>
                              <p:par>
                                <p:cTn id="1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2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3" dur="2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300"/>
                            </p:stCondLst>
                            <p:childTnLst>
                              <p:par>
                                <p:cTn id="1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2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8" dur="2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E2F9E-C7F1-BB4A-8170-462D0484F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Trade Workflow – No Portal vs. Portal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A4C22E-D904-D14D-B070-45D886C5EBBE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270270" y="901501"/>
            <a:ext cx="10075020" cy="525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1881" y="228600"/>
            <a:ext cx="8918854" cy="533400"/>
          </a:xfrm>
        </p:spPr>
        <p:txBody>
          <a:bodyPr/>
          <a:lstStyle/>
          <a:p>
            <a:r>
              <a:rPr lang="en-US" dirty="0"/>
              <a:t>Institutional Investment Options – Yield Comparisons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795472-0BB0-6F45-85B3-209D26CC97C5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1081881" y="968435"/>
            <a:ext cx="8398157" cy="478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9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Portal vs. Portal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B78CB3-4802-534E-B80F-28412E3469BC}"/>
              </a:ext>
            </a:extLst>
          </p:cNvPr>
          <p:cNvCxnSpPr>
            <a:cxnSpLocks/>
          </p:cNvCxnSpPr>
          <p:nvPr/>
        </p:nvCxnSpPr>
        <p:spPr bwMode="auto">
          <a:xfrm>
            <a:off x="2397211" y="716692"/>
            <a:ext cx="0" cy="52763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A4C444-9D9E-124B-A3BA-514D0A69692F}"/>
              </a:ext>
            </a:extLst>
          </p:cNvPr>
          <p:cNvCxnSpPr>
            <a:cxnSpLocks/>
          </p:cNvCxnSpPr>
          <p:nvPr/>
        </p:nvCxnSpPr>
        <p:spPr bwMode="auto">
          <a:xfrm>
            <a:off x="6196914" y="716692"/>
            <a:ext cx="0" cy="52763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E38FB25-DEAF-8548-95BE-6EDBFD5C351B}"/>
              </a:ext>
            </a:extLst>
          </p:cNvPr>
          <p:cNvSpPr txBox="1">
            <a:spLocks/>
          </p:cNvSpPr>
          <p:nvPr/>
        </p:nvSpPr>
        <p:spPr bwMode="auto">
          <a:xfrm>
            <a:off x="3144795" y="952503"/>
            <a:ext cx="2211860" cy="25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400" b="1" kern="0" dirty="0">
                <a:solidFill>
                  <a:schemeClr val="tx1"/>
                </a:solidFill>
              </a:rPr>
              <a:t>NO PORTAL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93A6E09-FBDD-9A4F-813C-7F08D28697E3}"/>
              </a:ext>
            </a:extLst>
          </p:cNvPr>
          <p:cNvSpPr txBox="1">
            <a:spLocks/>
          </p:cNvSpPr>
          <p:nvPr/>
        </p:nvSpPr>
        <p:spPr bwMode="auto">
          <a:xfrm>
            <a:off x="7197811" y="952503"/>
            <a:ext cx="2211860" cy="25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400" b="1" kern="0" dirty="0">
                <a:solidFill>
                  <a:schemeClr val="tx1"/>
                </a:solidFill>
              </a:rPr>
              <a:t>PORTAL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4AC2217-BE3A-B045-BDB9-C23755105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315" y="2026940"/>
            <a:ext cx="1464405" cy="858444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CAA859C-6D3C-6743-8C5B-7FBD990CC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180" y="2397643"/>
            <a:ext cx="1464404" cy="858444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ED06002-E92A-6E4D-AAF2-23DCEECDC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072" y="2014584"/>
            <a:ext cx="1464404" cy="858443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8A5F40F-D04B-6949-A116-06020D266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6068" y="3151405"/>
            <a:ext cx="1464402" cy="858443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992ACC0-C854-A249-A919-791075370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3338" y="3355292"/>
            <a:ext cx="1464402" cy="858442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0D16A3F-C5C8-CE41-8ACF-BE3450B98B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9582" y="2831659"/>
            <a:ext cx="1464401" cy="858442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03F951B-91F6-D543-AD44-790F7BEE1C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8933" y="4110583"/>
            <a:ext cx="1464401" cy="858441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867B78F-15F4-A248-AD94-BF9382C07C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3594" y="4363897"/>
            <a:ext cx="1464399" cy="858441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BB576AB-271A-4140-9DFC-4F8F9FC686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6194" y="4802562"/>
            <a:ext cx="1464399" cy="858440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8B4241A-CC69-CD4F-84E3-6CCC1DD493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9195" y="5278297"/>
            <a:ext cx="1464397" cy="858440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9" name="Triangle 48">
            <a:extLst>
              <a:ext uri="{FF2B5EF4-FFF2-40B4-BE49-F238E27FC236}">
                <a16:creationId xmlns:a16="http://schemas.microsoft.com/office/drawing/2014/main" id="{D970A145-47B2-3E45-A07B-A27535ED54CC}"/>
              </a:ext>
            </a:extLst>
          </p:cNvPr>
          <p:cNvSpPr/>
          <p:nvPr/>
        </p:nvSpPr>
        <p:spPr bwMode="auto">
          <a:xfrm rot="5400000">
            <a:off x="2245128" y="4836597"/>
            <a:ext cx="207125" cy="367561"/>
          </a:xfrm>
          <a:prstGeom prst="triangle">
            <a:avLst/>
          </a:prstGeom>
          <a:solidFill>
            <a:srgbClr val="D5A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4363FAE9-AF6B-5948-A289-4B6F4861CB60}"/>
              </a:ext>
            </a:extLst>
          </p:cNvPr>
          <p:cNvSpPr txBox="1">
            <a:spLocks/>
          </p:cNvSpPr>
          <p:nvPr/>
        </p:nvSpPr>
        <p:spPr bwMode="auto">
          <a:xfrm>
            <a:off x="2434029" y="1146633"/>
            <a:ext cx="3645244" cy="63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lvl="1" indent="0" algn="ctr">
              <a:buNone/>
            </a:pPr>
            <a:r>
              <a:rPr lang="en-US" sz="1400" kern="0" dirty="0"/>
              <a:t>View Trade History from</a:t>
            </a:r>
            <a:r>
              <a:rPr lang="en-US" sz="2400" b="1" kern="0" dirty="0">
                <a:solidFill>
                  <a:srgbClr val="C00000"/>
                </a:solidFill>
              </a:rPr>
              <a:t>10</a:t>
            </a:r>
            <a:r>
              <a:rPr lang="en-US" sz="1400" b="1" kern="0" dirty="0">
                <a:solidFill>
                  <a:srgbClr val="C00000"/>
                </a:solidFill>
              </a:rPr>
              <a:t> </a:t>
            </a:r>
            <a:r>
              <a:rPr lang="en-US" sz="1400" kern="0" dirty="0"/>
              <a:t>Websites.  Obtain audit reports from </a:t>
            </a:r>
            <a:r>
              <a:rPr lang="en-US" sz="2400" b="1" kern="0" dirty="0">
                <a:solidFill>
                  <a:srgbClr val="C00000"/>
                </a:solidFill>
              </a:rPr>
              <a:t>10</a:t>
            </a:r>
            <a:r>
              <a:rPr lang="en-US" sz="1400" b="1" kern="0" dirty="0">
                <a:solidFill>
                  <a:srgbClr val="C00000"/>
                </a:solidFill>
              </a:rPr>
              <a:t> </a:t>
            </a:r>
            <a:r>
              <a:rPr lang="en-US" sz="1400" kern="0" dirty="0"/>
              <a:t>Companies.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3A40F8-CD8F-554C-B33A-E042A73C7B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2013" y="2513666"/>
            <a:ext cx="787100" cy="65854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AEBA35E-D56C-3F48-B667-1033C34FDC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5243" y="3647220"/>
            <a:ext cx="787100" cy="65854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AD51C5F7-2388-DE42-9517-CF75A7C481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10327" y="1962004"/>
            <a:ext cx="787100" cy="65854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7E5E44E-043E-6241-A050-D9ADBDE71C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8112" y="3314711"/>
            <a:ext cx="787100" cy="65854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55A37541-61C2-644A-A6A9-4D27E3BEF7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3808" y="2490996"/>
            <a:ext cx="787100" cy="65854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24D6051-629B-834E-8340-D689EDFE43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04912" y="3375167"/>
            <a:ext cx="787100" cy="65854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8E673D6-0980-1C49-8E79-540A956407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3514" y="4115756"/>
            <a:ext cx="787100" cy="65854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641935-83C0-4B4E-B93A-24FF3E5D95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12086" y="4493607"/>
            <a:ext cx="787100" cy="65854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432C742-E9CB-2D40-8392-88F5D4C027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99114" y="5264423"/>
            <a:ext cx="787100" cy="65854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23ADCBF-79C6-494D-9AD9-949E2037FD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51107" y="5408007"/>
            <a:ext cx="787100" cy="658540"/>
          </a:xfrm>
          <a:prstGeom prst="rect">
            <a:avLst/>
          </a:prstGeom>
        </p:spPr>
      </p:pic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64D67988-58A9-8240-AF80-50A89313FEE4}"/>
              </a:ext>
            </a:extLst>
          </p:cNvPr>
          <p:cNvSpPr txBox="1">
            <a:spLocks/>
          </p:cNvSpPr>
          <p:nvPr/>
        </p:nvSpPr>
        <p:spPr bwMode="auto">
          <a:xfrm>
            <a:off x="6351373" y="1150354"/>
            <a:ext cx="3645244" cy="63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lvl="1" indent="0" algn="ctr">
              <a:buNone/>
            </a:pPr>
            <a:r>
              <a:rPr lang="en-US" sz="1400" kern="0" dirty="0"/>
              <a:t>View all Trade History directly in </a:t>
            </a:r>
            <a:r>
              <a:rPr lang="en-US" sz="2400" b="1" kern="0" dirty="0">
                <a:solidFill>
                  <a:srgbClr val="C00000"/>
                </a:solidFill>
              </a:rPr>
              <a:t>1</a:t>
            </a:r>
            <a:r>
              <a:rPr lang="en-US" sz="1400" b="1" kern="0" dirty="0">
                <a:solidFill>
                  <a:srgbClr val="C00000"/>
                </a:solidFill>
              </a:rPr>
              <a:t> </a:t>
            </a:r>
            <a:r>
              <a:rPr lang="en-US" sz="1400" kern="0" dirty="0"/>
              <a:t>Portal.  Obtain audit reports from </a:t>
            </a:r>
            <a:r>
              <a:rPr lang="en-US" sz="2400" b="1" kern="0" dirty="0">
                <a:solidFill>
                  <a:srgbClr val="C00000"/>
                </a:solidFill>
              </a:rPr>
              <a:t>1</a:t>
            </a:r>
            <a:r>
              <a:rPr lang="en-US" sz="1400" b="1" kern="0" dirty="0">
                <a:solidFill>
                  <a:srgbClr val="C00000"/>
                </a:solidFill>
              </a:rPr>
              <a:t> </a:t>
            </a:r>
            <a:r>
              <a:rPr lang="en-US" sz="1400" kern="0" dirty="0"/>
              <a:t>Company.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C899BA19-4204-9F4A-8B9F-982ED557F4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83854" y="2007963"/>
            <a:ext cx="3128984" cy="2162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0CA58922-F461-3643-B22A-D216E8B944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38123" y="4479893"/>
            <a:ext cx="1331236" cy="1113800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1C4D769-6FC3-2344-BE5C-42E796B03983}"/>
              </a:ext>
            </a:extLst>
          </p:cNvPr>
          <p:cNvCxnSpPr/>
          <p:nvPr/>
        </p:nvCxnSpPr>
        <p:spPr bwMode="auto">
          <a:xfrm>
            <a:off x="191530" y="5982557"/>
            <a:ext cx="2063578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D5A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30A335F-3EAF-CF4B-B4E3-835F2E514D22}"/>
              </a:ext>
            </a:extLst>
          </p:cNvPr>
          <p:cNvCxnSpPr/>
          <p:nvPr/>
        </p:nvCxnSpPr>
        <p:spPr bwMode="auto">
          <a:xfrm>
            <a:off x="191530" y="994719"/>
            <a:ext cx="2063578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D5A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BF585CAC-6E30-564F-8F9A-98D6CBC0D3D7}"/>
              </a:ext>
            </a:extLst>
          </p:cNvPr>
          <p:cNvSpPr txBox="1">
            <a:spLocks/>
          </p:cNvSpPr>
          <p:nvPr/>
        </p:nvSpPr>
        <p:spPr bwMode="auto">
          <a:xfrm>
            <a:off x="105033" y="1270786"/>
            <a:ext cx="2211860" cy="21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RESEARCH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41C7BCE0-66E2-FC4B-AED5-68F3DF7784A8}"/>
              </a:ext>
            </a:extLst>
          </p:cNvPr>
          <p:cNvSpPr txBox="1">
            <a:spLocks/>
          </p:cNvSpPr>
          <p:nvPr/>
        </p:nvSpPr>
        <p:spPr bwMode="auto">
          <a:xfrm>
            <a:off x="114300" y="1719951"/>
            <a:ext cx="2211860" cy="219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APPLICATION</a:t>
            </a: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09B898DE-9118-B54B-B9D3-F6DFEBE7F6CC}"/>
              </a:ext>
            </a:extLst>
          </p:cNvPr>
          <p:cNvSpPr txBox="1">
            <a:spLocks/>
          </p:cNvSpPr>
          <p:nvPr/>
        </p:nvSpPr>
        <p:spPr bwMode="auto">
          <a:xfrm>
            <a:off x="85038" y="2171241"/>
            <a:ext cx="2211860" cy="20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TRADES</a:t>
            </a:r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3D1CD73E-AA41-6E44-9460-5D70F73C4EBA}"/>
              </a:ext>
            </a:extLst>
          </p:cNvPr>
          <p:cNvSpPr txBox="1">
            <a:spLocks/>
          </p:cNvSpPr>
          <p:nvPr/>
        </p:nvSpPr>
        <p:spPr bwMode="auto">
          <a:xfrm>
            <a:off x="85038" y="3179451"/>
            <a:ext cx="2211860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SETTLEMENT</a:t>
            </a: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7EF80800-70B6-6144-A86A-75D1C2ABB5FB}"/>
              </a:ext>
            </a:extLst>
          </p:cNvPr>
          <p:cNvSpPr txBox="1">
            <a:spLocks/>
          </p:cNvSpPr>
          <p:nvPr/>
        </p:nvSpPr>
        <p:spPr bwMode="auto">
          <a:xfrm>
            <a:off x="114300" y="4813525"/>
            <a:ext cx="2211860" cy="454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tx1"/>
                </a:solidFill>
              </a:rPr>
              <a:t>TRADE HISTORY / AUDIT REPORTS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FD03FFAA-D39F-6147-A65D-DE9E40AE74D4}"/>
              </a:ext>
            </a:extLst>
          </p:cNvPr>
          <p:cNvSpPr txBox="1">
            <a:spLocks/>
          </p:cNvSpPr>
          <p:nvPr/>
        </p:nvSpPr>
        <p:spPr bwMode="auto">
          <a:xfrm>
            <a:off x="145192" y="5499762"/>
            <a:ext cx="2211860" cy="27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RISK MANAGEMENT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1E84854-668C-A74E-9BD7-E5DB38734F85}"/>
              </a:ext>
            </a:extLst>
          </p:cNvPr>
          <p:cNvSpPr txBox="1"/>
          <p:nvPr/>
        </p:nvSpPr>
        <p:spPr>
          <a:xfrm>
            <a:off x="409832" y="4242865"/>
            <a:ext cx="1803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INTEGRATIONS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0BCA6C0-7037-B242-BDE5-7003C97303D9}"/>
              </a:ext>
            </a:extLst>
          </p:cNvPr>
          <p:cNvSpPr txBox="1"/>
          <p:nvPr/>
        </p:nvSpPr>
        <p:spPr>
          <a:xfrm>
            <a:off x="409832" y="2608791"/>
            <a:ext cx="1602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COMPLIANCE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17294B6-5856-B042-AC5C-CBEA537733E7}"/>
              </a:ext>
            </a:extLst>
          </p:cNvPr>
          <p:cNvSpPr txBox="1"/>
          <p:nvPr/>
        </p:nvSpPr>
        <p:spPr>
          <a:xfrm>
            <a:off x="519471" y="3672205"/>
            <a:ext cx="1408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REPORTING</a:t>
            </a:r>
          </a:p>
        </p:txBody>
      </p:sp>
    </p:spTree>
    <p:extLst>
      <p:ext uri="{BB962C8B-B14F-4D97-AF65-F5344CB8AC3E}">
        <p14:creationId xmlns:p14="http://schemas.microsoft.com/office/powerpoint/2010/main" val="308689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6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8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1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4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3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7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3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3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6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9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200"/>
                            </p:stCondLst>
                            <p:childTnLst>
                              <p:par>
                                <p:cTn id="1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3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3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8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Portal vs. Portal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B78CB3-4802-534E-B80F-28412E3469BC}"/>
              </a:ext>
            </a:extLst>
          </p:cNvPr>
          <p:cNvCxnSpPr>
            <a:cxnSpLocks/>
          </p:cNvCxnSpPr>
          <p:nvPr/>
        </p:nvCxnSpPr>
        <p:spPr bwMode="auto">
          <a:xfrm>
            <a:off x="2397211" y="716692"/>
            <a:ext cx="0" cy="52763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A4C444-9D9E-124B-A3BA-514D0A69692F}"/>
              </a:ext>
            </a:extLst>
          </p:cNvPr>
          <p:cNvCxnSpPr>
            <a:cxnSpLocks/>
          </p:cNvCxnSpPr>
          <p:nvPr/>
        </p:nvCxnSpPr>
        <p:spPr bwMode="auto">
          <a:xfrm>
            <a:off x="6196914" y="716692"/>
            <a:ext cx="0" cy="52763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E38FB25-DEAF-8548-95BE-6EDBFD5C351B}"/>
              </a:ext>
            </a:extLst>
          </p:cNvPr>
          <p:cNvSpPr txBox="1">
            <a:spLocks/>
          </p:cNvSpPr>
          <p:nvPr/>
        </p:nvSpPr>
        <p:spPr bwMode="auto">
          <a:xfrm>
            <a:off x="3144795" y="952503"/>
            <a:ext cx="2211860" cy="25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400" b="1" kern="0" dirty="0">
                <a:solidFill>
                  <a:schemeClr val="tx1"/>
                </a:solidFill>
              </a:rPr>
              <a:t>NO PORTAL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93A6E09-FBDD-9A4F-813C-7F08D28697E3}"/>
              </a:ext>
            </a:extLst>
          </p:cNvPr>
          <p:cNvSpPr txBox="1">
            <a:spLocks/>
          </p:cNvSpPr>
          <p:nvPr/>
        </p:nvSpPr>
        <p:spPr bwMode="auto">
          <a:xfrm>
            <a:off x="7144124" y="952503"/>
            <a:ext cx="2211860" cy="25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400" b="1" kern="0" dirty="0">
                <a:solidFill>
                  <a:schemeClr val="tx1"/>
                </a:solidFill>
              </a:rPr>
              <a:t>PORTAL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9BB65490-367B-A841-A6D3-292DE920C4B2}"/>
              </a:ext>
            </a:extLst>
          </p:cNvPr>
          <p:cNvSpPr txBox="1">
            <a:spLocks/>
          </p:cNvSpPr>
          <p:nvPr/>
        </p:nvSpPr>
        <p:spPr bwMode="auto">
          <a:xfrm>
            <a:off x="2471352" y="1245569"/>
            <a:ext cx="3645244" cy="63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lvl="1" indent="0" algn="ctr">
              <a:buNone/>
            </a:pPr>
            <a:r>
              <a:rPr lang="en-US" sz="1400" kern="0" dirty="0"/>
              <a:t>Obtain, normalize, aggregate holdings reports from </a:t>
            </a:r>
            <a:r>
              <a:rPr lang="en-US" sz="2400" b="1" kern="0" dirty="0">
                <a:solidFill>
                  <a:srgbClr val="C00000"/>
                </a:solidFill>
              </a:rPr>
              <a:t>10</a:t>
            </a:r>
            <a:r>
              <a:rPr lang="en-US" sz="1400" kern="0" dirty="0"/>
              <a:t> separate providers</a:t>
            </a:r>
          </a:p>
        </p:txBody>
      </p:sp>
      <p:sp>
        <p:nvSpPr>
          <p:cNvPr id="38" name="Triangle 37">
            <a:extLst>
              <a:ext uri="{FF2B5EF4-FFF2-40B4-BE49-F238E27FC236}">
                <a16:creationId xmlns:a16="http://schemas.microsoft.com/office/drawing/2014/main" id="{E6D33424-0CB9-E34A-BAA3-B5FC7A80402D}"/>
              </a:ext>
            </a:extLst>
          </p:cNvPr>
          <p:cNvSpPr/>
          <p:nvPr/>
        </p:nvSpPr>
        <p:spPr bwMode="auto">
          <a:xfrm rot="5400000">
            <a:off x="2367789" y="5420791"/>
            <a:ext cx="207125" cy="367561"/>
          </a:xfrm>
          <a:prstGeom prst="triangle">
            <a:avLst/>
          </a:prstGeom>
          <a:solidFill>
            <a:srgbClr val="D5A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BB65490-367B-A841-A6D3-292DE920C4B2}"/>
              </a:ext>
            </a:extLst>
          </p:cNvPr>
          <p:cNvSpPr txBox="1">
            <a:spLocks/>
          </p:cNvSpPr>
          <p:nvPr/>
        </p:nvSpPr>
        <p:spPr bwMode="auto">
          <a:xfrm>
            <a:off x="6427432" y="1139630"/>
            <a:ext cx="3645244" cy="63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lvl="1" indent="0" algn="ctr">
              <a:buNone/>
            </a:pPr>
            <a:r>
              <a:rPr lang="en-US" sz="1400" kern="0" dirty="0"/>
              <a:t>Click </a:t>
            </a:r>
            <a:r>
              <a:rPr lang="en-US" sz="2400" b="1" kern="0" dirty="0">
                <a:solidFill>
                  <a:srgbClr val="C00000"/>
                </a:solidFill>
              </a:rPr>
              <a:t>1</a:t>
            </a:r>
            <a:r>
              <a:rPr lang="en-US" sz="1400" kern="0" dirty="0"/>
              <a:t> button for access to </a:t>
            </a:r>
            <a:r>
              <a:rPr lang="en-US" sz="2400" b="1" kern="0" dirty="0">
                <a:solidFill>
                  <a:srgbClr val="C00000"/>
                </a:solidFill>
              </a:rPr>
              <a:t>8 </a:t>
            </a:r>
            <a:r>
              <a:rPr lang="en-US" sz="1400" kern="0" dirty="0"/>
              <a:t>exposure analytics reports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2E85C3-B427-5F4C-9A9A-072525B2F05B}"/>
              </a:ext>
            </a:extLst>
          </p:cNvPr>
          <p:cNvGrpSpPr/>
          <p:nvPr/>
        </p:nvGrpSpPr>
        <p:grpSpPr>
          <a:xfrm>
            <a:off x="2969236" y="4402132"/>
            <a:ext cx="2645633" cy="1598850"/>
            <a:chOff x="2969236" y="4402132"/>
            <a:chExt cx="2645633" cy="15988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C35F159-BB9F-D142-ABA6-98C852CAB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47736" y="4402132"/>
              <a:ext cx="1374119" cy="137411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607E49F-C8D6-6344-AA05-721AEA6D0323}"/>
                </a:ext>
              </a:extLst>
            </p:cNvPr>
            <p:cNvSpPr txBox="1"/>
            <p:nvPr/>
          </p:nvSpPr>
          <p:spPr>
            <a:xfrm>
              <a:off x="2969236" y="5723983"/>
              <a:ext cx="26456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COMPANY EXCEL DATABASE</a:t>
              </a:r>
            </a:p>
          </p:txBody>
        </p:sp>
      </p:grpSp>
      <p:sp>
        <p:nvSpPr>
          <p:cNvPr id="53" name="Down Arrow 52">
            <a:extLst>
              <a:ext uri="{FF2B5EF4-FFF2-40B4-BE49-F238E27FC236}">
                <a16:creationId xmlns:a16="http://schemas.microsoft.com/office/drawing/2014/main" id="{56801B72-824A-634D-8AE3-50F9534180A5}"/>
              </a:ext>
            </a:extLst>
          </p:cNvPr>
          <p:cNvSpPr/>
          <p:nvPr/>
        </p:nvSpPr>
        <p:spPr bwMode="auto">
          <a:xfrm>
            <a:off x="3847992" y="3930429"/>
            <a:ext cx="805465" cy="655673"/>
          </a:xfrm>
          <a:prstGeom prst="downArrow">
            <a:avLst/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00EF9A-35A2-9942-80A8-C83A713AF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190" y="1977667"/>
            <a:ext cx="978195" cy="73364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3CDD2A6-3BCC-7F49-85AE-52010478F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869" y="2101593"/>
            <a:ext cx="782463" cy="86244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B8B7044-C2A4-6D42-A49C-03BB5E4A6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6990" y="1941589"/>
            <a:ext cx="978195" cy="56608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7781F32-3A87-344E-99B4-00C70B05A9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9788" y="2086153"/>
            <a:ext cx="574726" cy="89402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C2718C4-E5B1-CF4C-803A-D07D9E8419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4828" y="2624404"/>
            <a:ext cx="610205" cy="8814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9C28409-E2A0-1143-9D0D-0CBE81BAC7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0137" y="3034431"/>
            <a:ext cx="978195" cy="66118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B4ADB27-A5EB-EE4B-B0DF-26B3A66FAC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4081" y="2714689"/>
            <a:ext cx="1112574" cy="60264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EA5AC3A-82FE-9445-8A81-9C9A548F11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5055" y="3153329"/>
            <a:ext cx="992047" cy="58787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8FAD3B2-6246-A94E-B23F-92FC82A188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9910" y="3629422"/>
            <a:ext cx="893635" cy="70597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7D76915B-6259-9343-A685-D9C9BA831A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54736" y="3679951"/>
            <a:ext cx="993096" cy="65544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7E549E6-0BFA-DC4F-9346-4CEC45A73B9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13803" y="1875686"/>
            <a:ext cx="2472501" cy="17084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5" name="Down Arrow 64">
            <a:extLst>
              <a:ext uri="{FF2B5EF4-FFF2-40B4-BE49-F238E27FC236}">
                <a16:creationId xmlns:a16="http://schemas.microsoft.com/office/drawing/2014/main" id="{C74B3E60-28D4-9B40-8F3D-2FF15FE17E71}"/>
              </a:ext>
            </a:extLst>
          </p:cNvPr>
          <p:cNvSpPr/>
          <p:nvPr/>
        </p:nvSpPr>
        <p:spPr bwMode="auto">
          <a:xfrm>
            <a:off x="7847322" y="3140432"/>
            <a:ext cx="805465" cy="730755"/>
          </a:xfrm>
          <a:prstGeom prst="downArrow">
            <a:avLst/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BD8E53D-F195-3D4A-B2FF-F9C953E25195}"/>
              </a:ext>
            </a:extLst>
          </p:cNvPr>
          <p:cNvGrpSpPr/>
          <p:nvPr/>
        </p:nvGrpSpPr>
        <p:grpSpPr>
          <a:xfrm>
            <a:off x="6465312" y="3930429"/>
            <a:ext cx="3524433" cy="1048941"/>
            <a:chOff x="6465312" y="3930429"/>
            <a:chExt cx="3524433" cy="1048941"/>
          </a:xfrm>
        </p:grpSpPr>
        <p:pic>
          <p:nvPicPr>
            <p:cNvPr id="66" name="ComprehensiveReport.png" descr="/   ROAM CREATIVE/ICD FUNDS/POWERPOINT 2015/KNIGHT - LINKEDIN DECK/ComprehensiveReport.png">
              <a:extLst>
                <a:ext uri="{FF2B5EF4-FFF2-40B4-BE49-F238E27FC236}">
                  <a16:creationId xmlns:a16="http://schemas.microsoft.com/office/drawing/2014/main" id="{34F2E44B-DEF5-5144-BD3F-0789F2906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r:link="rId15"/>
            <a:stretch>
              <a:fillRect/>
            </a:stretch>
          </p:blipFill>
          <p:spPr>
            <a:xfrm>
              <a:off x="6465312" y="3930429"/>
              <a:ext cx="826575" cy="1048941"/>
            </a:xfrm>
            <a:prstGeom prst="rect">
              <a:avLst/>
            </a:prstGeom>
          </p:spPr>
        </p:pic>
        <p:pic>
          <p:nvPicPr>
            <p:cNvPr id="67" name="ComprehensiveReport.png">
              <a:extLst>
                <a:ext uri="{FF2B5EF4-FFF2-40B4-BE49-F238E27FC236}">
                  <a16:creationId xmlns:a16="http://schemas.microsoft.com/office/drawing/2014/main" id="{D8E7ACF9-973B-E94B-BC4D-2C5C16843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364598" y="3931039"/>
              <a:ext cx="826575" cy="1047720"/>
            </a:xfrm>
            <a:prstGeom prst="rect">
              <a:avLst/>
            </a:prstGeom>
          </p:spPr>
        </p:pic>
        <p:pic>
          <p:nvPicPr>
            <p:cNvPr id="68" name="ComprehensiveReport.png">
              <a:extLst>
                <a:ext uri="{FF2B5EF4-FFF2-40B4-BE49-F238E27FC236}">
                  <a16:creationId xmlns:a16="http://schemas.microsoft.com/office/drawing/2014/main" id="{69371C56-BD87-184F-9C76-59C650167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263884" y="3931039"/>
              <a:ext cx="826575" cy="1047720"/>
            </a:xfrm>
            <a:prstGeom prst="rect">
              <a:avLst/>
            </a:prstGeom>
          </p:spPr>
        </p:pic>
        <p:pic>
          <p:nvPicPr>
            <p:cNvPr id="69" name="ComprehensiveReport.png">
              <a:extLst>
                <a:ext uri="{FF2B5EF4-FFF2-40B4-BE49-F238E27FC236}">
                  <a16:creationId xmlns:a16="http://schemas.microsoft.com/office/drawing/2014/main" id="{BA63E2CA-6719-3A4D-A39E-9A3591554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163170" y="3931039"/>
              <a:ext cx="826575" cy="104772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5F07D40-C5DD-6F43-BAC4-FCD0416D7DC6}"/>
              </a:ext>
            </a:extLst>
          </p:cNvPr>
          <p:cNvGrpSpPr/>
          <p:nvPr/>
        </p:nvGrpSpPr>
        <p:grpSpPr>
          <a:xfrm>
            <a:off x="6465312" y="5034365"/>
            <a:ext cx="3524433" cy="1047720"/>
            <a:chOff x="6465312" y="5034365"/>
            <a:chExt cx="3524433" cy="1047720"/>
          </a:xfrm>
        </p:grpSpPr>
        <p:pic>
          <p:nvPicPr>
            <p:cNvPr id="70" name="ComprehensiveReport.png">
              <a:extLst>
                <a:ext uri="{FF2B5EF4-FFF2-40B4-BE49-F238E27FC236}">
                  <a16:creationId xmlns:a16="http://schemas.microsoft.com/office/drawing/2014/main" id="{0F679650-3E18-1B41-B537-1F227EBC6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465312" y="5034365"/>
              <a:ext cx="826575" cy="1047720"/>
            </a:xfrm>
            <a:prstGeom prst="rect">
              <a:avLst/>
            </a:prstGeom>
          </p:spPr>
        </p:pic>
        <p:pic>
          <p:nvPicPr>
            <p:cNvPr id="71" name="ComprehensiveReport.png">
              <a:extLst>
                <a:ext uri="{FF2B5EF4-FFF2-40B4-BE49-F238E27FC236}">
                  <a16:creationId xmlns:a16="http://schemas.microsoft.com/office/drawing/2014/main" id="{051BE987-3A57-B546-BB71-AD418D669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364598" y="5034365"/>
              <a:ext cx="826575" cy="1047720"/>
            </a:xfrm>
            <a:prstGeom prst="rect">
              <a:avLst/>
            </a:prstGeom>
          </p:spPr>
        </p:pic>
        <p:pic>
          <p:nvPicPr>
            <p:cNvPr id="72" name="ComprehensiveReport.png">
              <a:extLst>
                <a:ext uri="{FF2B5EF4-FFF2-40B4-BE49-F238E27FC236}">
                  <a16:creationId xmlns:a16="http://schemas.microsoft.com/office/drawing/2014/main" id="{DB774BA0-3A57-5D4B-93D1-EF25822B0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263884" y="5034365"/>
              <a:ext cx="826575" cy="1047720"/>
            </a:xfrm>
            <a:prstGeom prst="rect">
              <a:avLst/>
            </a:prstGeom>
          </p:spPr>
        </p:pic>
        <p:pic>
          <p:nvPicPr>
            <p:cNvPr id="73" name="ComprehensiveReport.png">
              <a:extLst>
                <a:ext uri="{FF2B5EF4-FFF2-40B4-BE49-F238E27FC236}">
                  <a16:creationId xmlns:a16="http://schemas.microsoft.com/office/drawing/2014/main" id="{D5A28275-6A6F-A04C-8318-FE84D5989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9163170" y="5034365"/>
              <a:ext cx="826575" cy="1047720"/>
            </a:xfrm>
            <a:prstGeom prst="rect">
              <a:avLst/>
            </a:prstGeom>
          </p:spPr>
        </p:pic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D8B1B3C-95CD-844D-A2EB-7AB8862B3527}"/>
              </a:ext>
            </a:extLst>
          </p:cNvPr>
          <p:cNvCxnSpPr/>
          <p:nvPr/>
        </p:nvCxnSpPr>
        <p:spPr bwMode="auto">
          <a:xfrm>
            <a:off x="191530" y="5982557"/>
            <a:ext cx="2063578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D5A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C9D950C-1853-ED48-9424-A753CF32C77B}"/>
              </a:ext>
            </a:extLst>
          </p:cNvPr>
          <p:cNvCxnSpPr/>
          <p:nvPr/>
        </p:nvCxnSpPr>
        <p:spPr bwMode="auto">
          <a:xfrm>
            <a:off x="191530" y="994719"/>
            <a:ext cx="2063578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D5A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EDF432FE-4618-4B49-86E5-C30070DCFA87}"/>
              </a:ext>
            </a:extLst>
          </p:cNvPr>
          <p:cNvSpPr txBox="1">
            <a:spLocks/>
          </p:cNvSpPr>
          <p:nvPr/>
        </p:nvSpPr>
        <p:spPr bwMode="auto">
          <a:xfrm>
            <a:off x="105033" y="1270786"/>
            <a:ext cx="2211860" cy="21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RESEARCH</a:t>
            </a:r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F77BE836-8A86-4640-B1D7-E9F001DB3256}"/>
              </a:ext>
            </a:extLst>
          </p:cNvPr>
          <p:cNvSpPr txBox="1">
            <a:spLocks/>
          </p:cNvSpPr>
          <p:nvPr/>
        </p:nvSpPr>
        <p:spPr bwMode="auto">
          <a:xfrm>
            <a:off x="114300" y="1719951"/>
            <a:ext cx="2211860" cy="219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APPLICATION</a:t>
            </a:r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886DDAA6-5B23-EF44-B041-A7C357073675}"/>
              </a:ext>
            </a:extLst>
          </p:cNvPr>
          <p:cNvSpPr txBox="1">
            <a:spLocks/>
          </p:cNvSpPr>
          <p:nvPr/>
        </p:nvSpPr>
        <p:spPr bwMode="auto">
          <a:xfrm>
            <a:off x="85038" y="2171241"/>
            <a:ext cx="2211860" cy="20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TRADES</a:t>
            </a:r>
          </a:p>
        </p:txBody>
      </p:sp>
      <p:sp>
        <p:nvSpPr>
          <p:cNvPr id="75" name="Content Placeholder 2">
            <a:extLst>
              <a:ext uri="{FF2B5EF4-FFF2-40B4-BE49-F238E27FC236}">
                <a16:creationId xmlns:a16="http://schemas.microsoft.com/office/drawing/2014/main" id="{149C7267-AA74-4E40-A9A2-D29C23EE211E}"/>
              </a:ext>
            </a:extLst>
          </p:cNvPr>
          <p:cNvSpPr txBox="1">
            <a:spLocks/>
          </p:cNvSpPr>
          <p:nvPr/>
        </p:nvSpPr>
        <p:spPr bwMode="auto">
          <a:xfrm>
            <a:off x="85038" y="3179451"/>
            <a:ext cx="2211860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SETTLEMENT</a:t>
            </a:r>
          </a:p>
        </p:txBody>
      </p: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BC842E0A-3AAA-AF4F-B79E-7AC62DB3CFD3}"/>
              </a:ext>
            </a:extLst>
          </p:cNvPr>
          <p:cNvSpPr txBox="1">
            <a:spLocks/>
          </p:cNvSpPr>
          <p:nvPr/>
        </p:nvSpPr>
        <p:spPr bwMode="auto">
          <a:xfrm>
            <a:off x="114300" y="4813525"/>
            <a:ext cx="2211860" cy="454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TRADE HISTORY / AUDIT REPORTS</a:t>
            </a:r>
          </a:p>
        </p:txBody>
      </p: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A8F4DCF5-F715-3F47-BC49-B2638D8E1AE4}"/>
              </a:ext>
            </a:extLst>
          </p:cNvPr>
          <p:cNvSpPr txBox="1">
            <a:spLocks/>
          </p:cNvSpPr>
          <p:nvPr/>
        </p:nvSpPr>
        <p:spPr bwMode="auto">
          <a:xfrm>
            <a:off x="145192" y="5499762"/>
            <a:ext cx="2211860" cy="27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tx1"/>
                </a:solidFill>
              </a:rPr>
              <a:t>RISK MANAGEMENT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D9D74A7-B57E-694D-ACFE-DB54FBB9D96C}"/>
              </a:ext>
            </a:extLst>
          </p:cNvPr>
          <p:cNvSpPr txBox="1"/>
          <p:nvPr/>
        </p:nvSpPr>
        <p:spPr>
          <a:xfrm>
            <a:off x="409832" y="4242865"/>
            <a:ext cx="1803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INTEGRATIONS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5B91093-634B-3648-B6D9-F47F8C1B638B}"/>
              </a:ext>
            </a:extLst>
          </p:cNvPr>
          <p:cNvSpPr txBox="1"/>
          <p:nvPr/>
        </p:nvSpPr>
        <p:spPr>
          <a:xfrm>
            <a:off x="409832" y="2608791"/>
            <a:ext cx="1602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COMPLIANCE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06649B0-4850-0345-A635-53AC63C41FC1}"/>
              </a:ext>
            </a:extLst>
          </p:cNvPr>
          <p:cNvSpPr txBox="1"/>
          <p:nvPr/>
        </p:nvSpPr>
        <p:spPr>
          <a:xfrm>
            <a:off x="519471" y="3672205"/>
            <a:ext cx="1408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REPORTING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8E00AE-5203-D64E-BFEE-96380E33F53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942469" y="4546294"/>
            <a:ext cx="901917" cy="114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0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6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800"/>
                            </p:stCondLst>
                            <p:childTnLst>
                              <p:par>
                                <p:cTn id="5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"/>
                            </p:stCondLst>
                            <p:childTnLst>
                              <p:par>
                                <p:cTn id="7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00"/>
                            </p:stCondLst>
                            <p:childTnLst>
                              <p:par>
                                <p:cTn id="7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00"/>
                            </p:stCondLst>
                            <p:childTnLst>
                              <p:par>
                                <p:cTn id="8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2" grpId="0"/>
      <p:bldP spid="53" grpId="0" animBg="1"/>
      <p:bldP spid="6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E2F9E-C7F1-BB4A-8170-462D0484F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Exposure Analytics Workflow – No Portal vs. Portal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5AF724-3CCC-EB4A-B39D-9BAC9EEFEE31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154797" y="1274677"/>
            <a:ext cx="9784839" cy="417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7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Counterparty Exposure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B78CB3-4802-534E-B80F-28412E3469BC}"/>
              </a:ext>
            </a:extLst>
          </p:cNvPr>
          <p:cNvCxnSpPr>
            <a:cxnSpLocks/>
          </p:cNvCxnSpPr>
          <p:nvPr/>
        </p:nvCxnSpPr>
        <p:spPr bwMode="auto">
          <a:xfrm>
            <a:off x="2397211" y="716692"/>
            <a:ext cx="0" cy="52763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riangle 37">
            <a:extLst>
              <a:ext uri="{FF2B5EF4-FFF2-40B4-BE49-F238E27FC236}">
                <a16:creationId xmlns:a16="http://schemas.microsoft.com/office/drawing/2014/main" id="{E6D33424-0CB9-E34A-BAA3-B5FC7A80402D}"/>
              </a:ext>
            </a:extLst>
          </p:cNvPr>
          <p:cNvSpPr/>
          <p:nvPr/>
        </p:nvSpPr>
        <p:spPr bwMode="auto">
          <a:xfrm rot="5400000">
            <a:off x="2367789" y="5419544"/>
            <a:ext cx="207125" cy="367561"/>
          </a:xfrm>
          <a:prstGeom prst="triangle">
            <a:avLst/>
          </a:prstGeom>
          <a:solidFill>
            <a:srgbClr val="D5A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3672634-118F-194E-AE11-8FD769C83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909" y="1068802"/>
            <a:ext cx="3532997" cy="4572114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6F27041-E74F-5641-BBC5-62F3B8007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281" y="1526250"/>
            <a:ext cx="6908282" cy="1915742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44BC54E-5061-D44F-B415-14371374C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4281" y="1533991"/>
            <a:ext cx="6908282" cy="2206006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96984B6-1B4A-494A-BCEB-8ADA20AF1A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4282" y="1533991"/>
            <a:ext cx="6271860" cy="2867136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7BD5B4D-7B53-A94E-ABAA-0544AA09AEAE}"/>
              </a:ext>
            </a:extLst>
          </p:cNvPr>
          <p:cNvCxnSpPr/>
          <p:nvPr/>
        </p:nvCxnSpPr>
        <p:spPr bwMode="auto">
          <a:xfrm>
            <a:off x="191530" y="5982557"/>
            <a:ext cx="2063578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D5A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9942CBB-325C-1B45-B774-3434FCF64D1D}"/>
              </a:ext>
            </a:extLst>
          </p:cNvPr>
          <p:cNvCxnSpPr/>
          <p:nvPr/>
        </p:nvCxnSpPr>
        <p:spPr bwMode="auto">
          <a:xfrm>
            <a:off x="191530" y="994719"/>
            <a:ext cx="2063578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D5A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986E1D72-D2B5-044F-A17F-4DAB98B8F283}"/>
              </a:ext>
            </a:extLst>
          </p:cNvPr>
          <p:cNvSpPr txBox="1">
            <a:spLocks/>
          </p:cNvSpPr>
          <p:nvPr/>
        </p:nvSpPr>
        <p:spPr bwMode="auto">
          <a:xfrm>
            <a:off x="105033" y="1270786"/>
            <a:ext cx="2211860" cy="21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RESEARCH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8315D023-763B-3F4C-91C6-73E348F27E16}"/>
              </a:ext>
            </a:extLst>
          </p:cNvPr>
          <p:cNvSpPr txBox="1">
            <a:spLocks/>
          </p:cNvSpPr>
          <p:nvPr/>
        </p:nvSpPr>
        <p:spPr bwMode="auto">
          <a:xfrm>
            <a:off x="114300" y="1719951"/>
            <a:ext cx="2211860" cy="219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APPLICATION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4984A559-DD14-2E45-847E-6B6AEE595E23}"/>
              </a:ext>
            </a:extLst>
          </p:cNvPr>
          <p:cNvSpPr txBox="1">
            <a:spLocks/>
          </p:cNvSpPr>
          <p:nvPr/>
        </p:nvSpPr>
        <p:spPr bwMode="auto">
          <a:xfrm>
            <a:off x="85038" y="2171241"/>
            <a:ext cx="2211860" cy="20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TRADES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3771CC7B-0C1E-114B-ADEA-D7747728F7A8}"/>
              </a:ext>
            </a:extLst>
          </p:cNvPr>
          <p:cNvSpPr txBox="1">
            <a:spLocks/>
          </p:cNvSpPr>
          <p:nvPr/>
        </p:nvSpPr>
        <p:spPr bwMode="auto">
          <a:xfrm>
            <a:off x="85038" y="3179451"/>
            <a:ext cx="2211860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SETTLEMENT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F63D867F-43FC-D54E-90AC-8B5C07302BBC}"/>
              </a:ext>
            </a:extLst>
          </p:cNvPr>
          <p:cNvSpPr txBox="1">
            <a:spLocks/>
          </p:cNvSpPr>
          <p:nvPr/>
        </p:nvSpPr>
        <p:spPr bwMode="auto">
          <a:xfrm>
            <a:off x="114300" y="4813525"/>
            <a:ext cx="2211860" cy="454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TRADE HISTORY / AUDIT REPORTS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FCFE80C9-BAB7-374C-8883-BF7A283E19B1}"/>
              </a:ext>
            </a:extLst>
          </p:cNvPr>
          <p:cNvSpPr txBox="1">
            <a:spLocks/>
          </p:cNvSpPr>
          <p:nvPr/>
        </p:nvSpPr>
        <p:spPr bwMode="auto">
          <a:xfrm>
            <a:off x="145192" y="5499762"/>
            <a:ext cx="2211860" cy="27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tx1"/>
                </a:solidFill>
              </a:rPr>
              <a:t>RISK MANAGEMENT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502143-7586-CB4A-BBE3-566AE5692D62}"/>
              </a:ext>
            </a:extLst>
          </p:cNvPr>
          <p:cNvSpPr txBox="1"/>
          <p:nvPr/>
        </p:nvSpPr>
        <p:spPr>
          <a:xfrm>
            <a:off x="409832" y="4242865"/>
            <a:ext cx="1803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INTEGRATIONS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5463D54-5DEA-8345-A46B-BDD9DEFF8B5E}"/>
              </a:ext>
            </a:extLst>
          </p:cNvPr>
          <p:cNvSpPr txBox="1"/>
          <p:nvPr/>
        </p:nvSpPr>
        <p:spPr>
          <a:xfrm>
            <a:off x="409832" y="2608791"/>
            <a:ext cx="1602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COMPLIANCE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6CBF5E3-7087-1949-8480-B2DD1F3BC36B}"/>
              </a:ext>
            </a:extLst>
          </p:cNvPr>
          <p:cNvSpPr txBox="1"/>
          <p:nvPr/>
        </p:nvSpPr>
        <p:spPr>
          <a:xfrm>
            <a:off x="519471" y="3672205"/>
            <a:ext cx="1408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REPORTING</a:t>
            </a:r>
          </a:p>
        </p:txBody>
      </p:sp>
    </p:spTree>
    <p:extLst>
      <p:ext uri="{BB962C8B-B14F-4D97-AF65-F5344CB8AC3E}">
        <p14:creationId xmlns:p14="http://schemas.microsoft.com/office/powerpoint/2010/main" val="233993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Counterparty Exposure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B78CB3-4802-534E-B80F-28412E3469BC}"/>
              </a:ext>
            </a:extLst>
          </p:cNvPr>
          <p:cNvCxnSpPr>
            <a:cxnSpLocks/>
          </p:cNvCxnSpPr>
          <p:nvPr/>
        </p:nvCxnSpPr>
        <p:spPr bwMode="auto">
          <a:xfrm>
            <a:off x="2397211" y="716692"/>
            <a:ext cx="0" cy="52763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riangle 37">
            <a:extLst>
              <a:ext uri="{FF2B5EF4-FFF2-40B4-BE49-F238E27FC236}">
                <a16:creationId xmlns:a16="http://schemas.microsoft.com/office/drawing/2014/main" id="{E6D33424-0CB9-E34A-BAA3-B5FC7A80402D}"/>
              </a:ext>
            </a:extLst>
          </p:cNvPr>
          <p:cNvSpPr/>
          <p:nvPr/>
        </p:nvSpPr>
        <p:spPr bwMode="auto">
          <a:xfrm rot="5400000">
            <a:off x="2367789" y="5419544"/>
            <a:ext cx="207125" cy="367561"/>
          </a:xfrm>
          <a:prstGeom prst="triangle">
            <a:avLst/>
          </a:prstGeom>
          <a:solidFill>
            <a:srgbClr val="D5A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91481" y="1143000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b="1" kern="0" dirty="0">
                <a:solidFill>
                  <a:srgbClr val="005D21"/>
                </a:solidFill>
                <a:latin typeface="Arial"/>
                <a:ea typeface="ＭＳ Ｐゴシック" pitchFamily="-106" charset="-128"/>
                <a:cs typeface="Arial"/>
              </a:rPr>
              <a:t>2008 Stock Pricing</a:t>
            </a:r>
            <a:endParaRPr lang="en-US" b="1" kern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ＭＳ Ｐゴシック" pitchFamily="-106" charset="-128"/>
              <a:cs typeface="Arial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755770" y="2209800"/>
            <a:ext cx="1469210" cy="28194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 w="9525" cap="flat" cmpd="sng" algn="ctr">
            <a:solidFill>
              <a:schemeClr val="tx2">
                <a:lumMod val="95000"/>
                <a:lumOff val="5000"/>
                <a:alpha val="61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7229258" y="2209800"/>
            <a:ext cx="1469210" cy="28194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solidFill>
              <a:schemeClr val="tx2">
                <a:lumMod val="95000"/>
                <a:lumOff val="5000"/>
                <a:alpha val="61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282281" y="2209800"/>
            <a:ext cx="1469210" cy="28194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solidFill>
              <a:schemeClr val="tx2">
                <a:lumMod val="95000"/>
                <a:lumOff val="5000"/>
                <a:alpha val="61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25" name="Group 21"/>
          <p:cNvGrpSpPr/>
          <p:nvPr/>
        </p:nvGrpSpPr>
        <p:grpSpPr>
          <a:xfrm>
            <a:off x="4282281" y="1905000"/>
            <a:ext cx="4457700" cy="215444"/>
            <a:chOff x="2910681" y="1778000"/>
            <a:chExt cx="2971800" cy="143629"/>
          </a:xfrm>
        </p:grpSpPr>
        <p:sp>
          <p:nvSpPr>
            <p:cNvPr id="31" name="TextBox 30"/>
            <p:cNvSpPr txBox="1"/>
            <p:nvPr/>
          </p:nvSpPr>
          <p:spPr>
            <a:xfrm>
              <a:off x="2910681" y="1778000"/>
              <a:ext cx="990600" cy="1436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601D"/>
                  </a:solidFill>
                </a:rPr>
                <a:t>LEHMAN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01281" y="1778000"/>
              <a:ext cx="990600" cy="1436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601D"/>
                  </a:solidFill>
                </a:rPr>
                <a:t>WELLS FARGO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91881" y="1778000"/>
              <a:ext cx="990600" cy="1436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601D"/>
                  </a:solidFill>
                </a:rPr>
                <a:t>BNP PARIBAS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215481" y="2324100"/>
            <a:ext cx="62865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tabLst>
                <a:tab pos="857250" algn="r"/>
                <a:tab pos="2054225" algn="r"/>
                <a:tab pos="3540125" algn="r"/>
                <a:tab pos="5089525" algn="r"/>
                <a:tab pos="5832475" algn="r"/>
                <a:tab pos="6802438" algn="r"/>
                <a:tab pos="7716838" algn="r"/>
              </a:tabLst>
            </a:pPr>
            <a:r>
              <a:rPr lang="en-US" sz="1400" b="1" dirty="0">
                <a:solidFill>
                  <a:srgbClr val="000000"/>
                </a:solidFill>
              </a:rPr>
              <a:t>	</a:t>
            </a:r>
            <a:r>
              <a:rPr lang="en-US" sz="1600" b="1" dirty="0">
                <a:solidFill>
                  <a:srgbClr val="000000"/>
                </a:solidFill>
              </a:rPr>
              <a:t>01/31/08	64.05	34.01	63.98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15481" y="2693111"/>
            <a:ext cx="6400800" cy="20928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  <a:tabLst>
                <a:tab pos="857250" algn="r"/>
                <a:tab pos="2054225" algn="r"/>
                <a:tab pos="3540125" algn="r"/>
                <a:tab pos="5089525" algn="r"/>
                <a:tab pos="5314950" algn="r"/>
                <a:tab pos="5832475" algn="r"/>
                <a:tab pos="6802438" algn="r"/>
                <a:tab pos="7716838" algn="r"/>
              </a:tabLst>
            </a:pPr>
            <a:r>
              <a:rPr lang="en-US" sz="1400" b="1" dirty="0"/>
              <a:t>	</a:t>
            </a:r>
            <a:r>
              <a:rPr lang="en-US" sz="1400" dirty="0"/>
              <a:t>02/29/08	50.99	29.23	57.90</a:t>
            </a:r>
          </a:p>
          <a:p>
            <a:pPr>
              <a:spcAft>
                <a:spcPts val="1200"/>
              </a:spcAft>
              <a:tabLst>
                <a:tab pos="857250" algn="r"/>
                <a:tab pos="2054225" algn="r"/>
                <a:tab pos="3540125" algn="r"/>
                <a:tab pos="5089525" algn="r"/>
                <a:tab pos="5314950" algn="r"/>
                <a:tab pos="5832475" algn="r"/>
                <a:tab pos="6802438" algn="r"/>
                <a:tab pos="7716838" algn="r"/>
              </a:tabLst>
            </a:pPr>
            <a:r>
              <a:rPr lang="en-US" sz="1400" dirty="0"/>
              <a:t>	03/31/08	37.64	29.10	62.09</a:t>
            </a:r>
          </a:p>
          <a:p>
            <a:pPr>
              <a:spcAft>
                <a:spcPts val="1200"/>
              </a:spcAft>
              <a:tabLst>
                <a:tab pos="857250" algn="r"/>
                <a:tab pos="2054225" algn="r"/>
                <a:tab pos="3540125" algn="r"/>
                <a:tab pos="5089525" algn="r"/>
                <a:tab pos="5314950" algn="r"/>
                <a:tab pos="5832475" algn="r"/>
                <a:tab pos="6802438" algn="r"/>
                <a:tab pos="7716838" algn="r"/>
              </a:tabLst>
            </a:pPr>
            <a:r>
              <a:rPr lang="en-US" sz="1400" dirty="0"/>
              <a:t>	04/30/08	44.24	29.75	67.30</a:t>
            </a:r>
          </a:p>
          <a:p>
            <a:pPr>
              <a:spcAft>
                <a:spcPts val="1200"/>
              </a:spcAft>
              <a:tabLst>
                <a:tab pos="857250" algn="r"/>
                <a:tab pos="2054225" algn="r"/>
                <a:tab pos="3540125" algn="r"/>
                <a:tab pos="5089525" algn="r"/>
                <a:tab pos="5314950" algn="r"/>
                <a:tab pos="5832475" algn="r"/>
                <a:tab pos="6802438" algn="r"/>
                <a:tab pos="7716838" algn="r"/>
              </a:tabLst>
            </a:pPr>
            <a:r>
              <a:rPr lang="en-US" sz="1400" dirty="0"/>
              <a:t>	05/30/08	36.81	27.57	64.48</a:t>
            </a:r>
          </a:p>
          <a:p>
            <a:pPr>
              <a:spcAft>
                <a:spcPts val="1200"/>
              </a:spcAft>
              <a:tabLst>
                <a:tab pos="857250" algn="r"/>
                <a:tab pos="2054225" algn="r"/>
                <a:tab pos="3540125" algn="r"/>
                <a:tab pos="5089525" algn="r"/>
                <a:tab pos="5314950" algn="r"/>
                <a:tab pos="5832475" algn="r"/>
                <a:tab pos="6802438" algn="r"/>
                <a:tab pos="7716838" algn="r"/>
              </a:tabLst>
            </a:pPr>
            <a:r>
              <a:rPr lang="en-US" sz="1400" dirty="0"/>
              <a:t>	06/30/08	19.81	23.75	55.92</a:t>
            </a:r>
          </a:p>
          <a:p>
            <a:pPr>
              <a:spcAft>
                <a:spcPts val="1200"/>
              </a:spcAft>
              <a:tabLst>
                <a:tab pos="857250" algn="r"/>
                <a:tab pos="2054225" algn="r"/>
                <a:tab pos="3540125" algn="r"/>
                <a:tab pos="5089525" algn="r"/>
                <a:tab pos="5314950" algn="r"/>
                <a:tab pos="5832475" algn="r"/>
                <a:tab pos="6802438" algn="r"/>
                <a:tab pos="7716838" algn="r"/>
              </a:tabLst>
            </a:pPr>
            <a:r>
              <a:rPr lang="en-US" sz="1400" b="1" dirty="0"/>
              <a:t>	</a:t>
            </a:r>
            <a:r>
              <a:rPr lang="en-US" sz="1600" b="1" dirty="0"/>
              <a:t>07/31/08	17.34	30.27	62.01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367881" y="5105400"/>
            <a:ext cx="65151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tabLst>
                <a:tab pos="857250" algn="r"/>
                <a:tab pos="1946275" algn="r"/>
                <a:tab pos="3432175" algn="r"/>
                <a:tab pos="4860925" algn="r"/>
                <a:tab pos="4918075" algn="r"/>
                <a:tab pos="5832475" algn="r"/>
                <a:tab pos="6802438" algn="r"/>
                <a:tab pos="7716838" algn="r"/>
              </a:tabLst>
            </a:pPr>
            <a:r>
              <a:rPr lang="en-US" sz="2000" b="1" dirty="0">
                <a:solidFill>
                  <a:srgbClr val="BD0000"/>
                </a:solidFill>
              </a:rPr>
              <a:t>		-73%	-11%	-3%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3D6CB6E-113A-B048-A04A-94DD2FF6CEC8}"/>
              </a:ext>
            </a:extLst>
          </p:cNvPr>
          <p:cNvCxnSpPr/>
          <p:nvPr/>
        </p:nvCxnSpPr>
        <p:spPr bwMode="auto">
          <a:xfrm>
            <a:off x="191530" y="5982557"/>
            <a:ext cx="2063578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D5A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E27006C-22BA-E04F-961E-5A6FA1FF1FFC}"/>
              </a:ext>
            </a:extLst>
          </p:cNvPr>
          <p:cNvCxnSpPr/>
          <p:nvPr/>
        </p:nvCxnSpPr>
        <p:spPr bwMode="auto">
          <a:xfrm>
            <a:off x="191530" y="994719"/>
            <a:ext cx="2063578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D5A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6322D285-4C6F-204F-9C2B-B357556A4E81}"/>
              </a:ext>
            </a:extLst>
          </p:cNvPr>
          <p:cNvSpPr txBox="1">
            <a:spLocks/>
          </p:cNvSpPr>
          <p:nvPr/>
        </p:nvSpPr>
        <p:spPr bwMode="auto">
          <a:xfrm>
            <a:off x="105033" y="1270786"/>
            <a:ext cx="2211860" cy="21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RESEARCH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A8E0E3FF-66C4-B444-A445-3E50CC87A855}"/>
              </a:ext>
            </a:extLst>
          </p:cNvPr>
          <p:cNvSpPr txBox="1">
            <a:spLocks/>
          </p:cNvSpPr>
          <p:nvPr/>
        </p:nvSpPr>
        <p:spPr bwMode="auto">
          <a:xfrm>
            <a:off x="114300" y="1719951"/>
            <a:ext cx="2211860" cy="219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APPLICATION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C12F96F8-89E6-B548-8AC9-400F124C4857}"/>
              </a:ext>
            </a:extLst>
          </p:cNvPr>
          <p:cNvSpPr txBox="1">
            <a:spLocks/>
          </p:cNvSpPr>
          <p:nvPr/>
        </p:nvSpPr>
        <p:spPr bwMode="auto">
          <a:xfrm>
            <a:off x="85038" y="2171241"/>
            <a:ext cx="2211860" cy="20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TRADES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E37968C1-B98C-5440-92F5-A311E0446C31}"/>
              </a:ext>
            </a:extLst>
          </p:cNvPr>
          <p:cNvSpPr txBox="1">
            <a:spLocks/>
          </p:cNvSpPr>
          <p:nvPr/>
        </p:nvSpPr>
        <p:spPr bwMode="auto">
          <a:xfrm>
            <a:off x="85038" y="3179451"/>
            <a:ext cx="2211860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SETTLEMENT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2A53B25C-25DB-C340-9AA8-44B78C907AE6}"/>
              </a:ext>
            </a:extLst>
          </p:cNvPr>
          <p:cNvSpPr txBox="1">
            <a:spLocks/>
          </p:cNvSpPr>
          <p:nvPr/>
        </p:nvSpPr>
        <p:spPr bwMode="auto">
          <a:xfrm>
            <a:off x="114300" y="4813525"/>
            <a:ext cx="2211860" cy="454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TRADE HISTORY / AUDIT REPORTS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70C86271-2DD1-6C4A-ABB9-45CF1B613073}"/>
              </a:ext>
            </a:extLst>
          </p:cNvPr>
          <p:cNvSpPr txBox="1">
            <a:spLocks/>
          </p:cNvSpPr>
          <p:nvPr/>
        </p:nvSpPr>
        <p:spPr bwMode="auto">
          <a:xfrm>
            <a:off x="145192" y="5499762"/>
            <a:ext cx="2211860" cy="27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tx1"/>
                </a:solidFill>
              </a:rPr>
              <a:t>RISK MANAGEMENT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DE801C1-7493-7647-B48C-4B422FE4A61D}"/>
              </a:ext>
            </a:extLst>
          </p:cNvPr>
          <p:cNvSpPr txBox="1"/>
          <p:nvPr/>
        </p:nvSpPr>
        <p:spPr>
          <a:xfrm>
            <a:off x="409832" y="4242865"/>
            <a:ext cx="1803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INTEGRATIONS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4B59F1A-13A5-134C-B0D9-6C6380E37F4F}"/>
              </a:ext>
            </a:extLst>
          </p:cNvPr>
          <p:cNvSpPr txBox="1"/>
          <p:nvPr/>
        </p:nvSpPr>
        <p:spPr>
          <a:xfrm>
            <a:off x="409832" y="2608791"/>
            <a:ext cx="1602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COMPLIANCE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36C8D5D-4AAE-7741-8083-D04A34E21559}"/>
              </a:ext>
            </a:extLst>
          </p:cNvPr>
          <p:cNvSpPr txBox="1"/>
          <p:nvPr/>
        </p:nvSpPr>
        <p:spPr>
          <a:xfrm>
            <a:off x="519471" y="3672205"/>
            <a:ext cx="1408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REPORTING</a:t>
            </a:r>
          </a:p>
        </p:txBody>
      </p:sp>
    </p:spTree>
    <p:extLst>
      <p:ext uri="{BB962C8B-B14F-4D97-AF65-F5344CB8AC3E}">
        <p14:creationId xmlns:p14="http://schemas.microsoft.com/office/powerpoint/2010/main" val="417271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Counterparty Exposure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B78CB3-4802-534E-B80F-28412E3469BC}"/>
              </a:ext>
            </a:extLst>
          </p:cNvPr>
          <p:cNvCxnSpPr>
            <a:cxnSpLocks/>
          </p:cNvCxnSpPr>
          <p:nvPr/>
        </p:nvCxnSpPr>
        <p:spPr bwMode="auto">
          <a:xfrm>
            <a:off x="2397211" y="716692"/>
            <a:ext cx="0" cy="52763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riangle 37">
            <a:extLst>
              <a:ext uri="{FF2B5EF4-FFF2-40B4-BE49-F238E27FC236}">
                <a16:creationId xmlns:a16="http://schemas.microsoft.com/office/drawing/2014/main" id="{E6D33424-0CB9-E34A-BAA3-B5FC7A80402D}"/>
              </a:ext>
            </a:extLst>
          </p:cNvPr>
          <p:cNvSpPr/>
          <p:nvPr/>
        </p:nvSpPr>
        <p:spPr bwMode="auto">
          <a:xfrm rot="5400000">
            <a:off x="2367789" y="5419544"/>
            <a:ext cx="207125" cy="367561"/>
          </a:xfrm>
          <a:prstGeom prst="triangle">
            <a:avLst/>
          </a:prstGeom>
          <a:solidFill>
            <a:srgbClr val="D5A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59896" y="1044144"/>
            <a:ext cx="8077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b="1" kern="0" dirty="0">
                <a:solidFill>
                  <a:srgbClr val="005D21"/>
                </a:solidFill>
                <a:latin typeface="Arial"/>
                <a:ea typeface="ＭＳ Ｐゴシック" pitchFamily="-106" charset="-128"/>
                <a:cs typeface="Arial"/>
              </a:rPr>
              <a:t>Reserve Primary Fund  10/2007 Fund Report  </a:t>
            </a:r>
            <a:r>
              <a:rPr lang="en-US" sz="1800" b="1" kern="0" dirty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rPr>
              <a:t>(</a:t>
            </a:r>
            <a:r>
              <a:rPr lang="en-US" sz="1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ＭＳ Ｐゴシック" pitchFamily="-106" charset="-128"/>
                <a:cs typeface="Arial"/>
              </a:rPr>
              <a:t>Hypothetical)</a:t>
            </a:r>
            <a:endParaRPr lang="en-US" b="1" kern="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ＭＳ Ｐゴシック" pitchFamily="-106" charset="-128"/>
              <a:cs typeface="Arial"/>
            </a:endParaRPr>
          </a:p>
        </p:txBody>
      </p:sp>
      <p:pic>
        <p:nvPicPr>
          <p:cNvPr id="48" name="PIES.jpg" descr="/   ROAM CREATIVE/ICD FUNDS/ROADSHOW 2014/ICD 2014 RODSHOW PPT/PIES.jpg"/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3402896" y="2339544"/>
            <a:ext cx="5781802" cy="2953512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8432096" y="2796744"/>
            <a:ext cx="1066800" cy="1066800"/>
            <a:chOff x="853281" y="3581400"/>
            <a:chExt cx="1066800" cy="1066800"/>
          </a:xfrm>
        </p:grpSpPr>
        <p:sp>
          <p:nvSpPr>
            <p:cNvPr id="50" name="Oval 49"/>
            <p:cNvSpPr/>
            <p:nvPr/>
          </p:nvSpPr>
          <p:spPr bwMode="auto">
            <a:xfrm>
              <a:off x="853281" y="3581400"/>
              <a:ext cx="1066800" cy="1066800"/>
            </a:xfrm>
            <a:prstGeom prst="ellipse">
              <a:avLst/>
            </a:prstGeom>
            <a:solidFill>
              <a:schemeClr val="tx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762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67581" y="3822413"/>
              <a:ext cx="838200" cy="58477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40%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ABCP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6377851" y="2796744"/>
            <a:ext cx="1066800" cy="1066800"/>
            <a:chOff x="853281" y="3581400"/>
            <a:chExt cx="1066800" cy="1066800"/>
          </a:xfrm>
        </p:grpSpPr>
        <p:sp>
          <p:nvSpPr>
            <p:cNvPr id="53" name="Oval 52"/>
            <p:cNvSpPr/>
            <p:nvPr/>
          </p:nvSpPr>
          <p:spPr bwMode="auto">
            <a:xfrm>
              <a:off x="853281" y="3581400"/>
              <a:ext cx="1066800" cy="1066800"/>
            </a:xfrm>
            <a:prstGeom prst="ellipse">
              <a:avLst/>
            </a:prstGeom>
            <a:solidFill>
              <a:schemeClr val="tx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762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967581" y="3822413"/>
              <a:ext cx="838200" cy="58477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15%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ABCP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317296" y="2796744"/>
            <a:ext cx="1066800" cy="1066800"/>
            <a:chOff x="853281" y="3581400"/>
            <a:chExt cx="1066800" cy="1066800"/>
          </a:xfrm>
        </p:grpSpPr>
        <p:sp>
          <p:nvSpPr>
            <p:cNvPr id="56" name="Oval 55"/>
            <p:cNvSpPr/>
            <p:nvPr/>
          </p:nvSpPr>
          <p:spPr bwMode="auto">
            <a:xfrm>
              <a:off x="853281" y="3581400"/>
              <a:ext cx="1066800" cy="1066800"/>
            </a:xfrm>
            <a:prstGeom prst="ellipse">
              <a:avLst/>
            </a:prstGeom>
            <a:solidFill>
              <a:schemeClr val="tx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762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67581" y="3822413"/>
              <a:ext cx="838200" cy="58477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3%</a:t>
              </a:r>
            </a:p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ABCP</a:t>
              </a:r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6F3C2FA-80D8-AB49-8546-22E61B39C399}"/>
              </a:ext>
            </a:extLst>
          </p:cNvPr>
          <p:cNvCxnSpPr/>
          <p:nvPr/>
        </p:nvCxnSpPr>
        <p:spPr bwMode="auto">
          <a:xfrm>
            <a:off x="191530" y="5982557"/>
            <a:ext cx="2063578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D5A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CF5CDF4-9826-9E46-8BED-D50625C1BFDA}"/>
              </a:ext>
            </a:extLst>
          </p:cNvPr>
          <p:cNvCxnSpPr/>
          <p:nvPr/>
        </p:nvCxnSpPr>
        <p:spPr bwMode="auto">
          <a:xfrm>
            <a:off x="191530" y="994719"/>
            <a:ext cx="2063578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D5A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1DE3DE0-9270-F043-AB8F-0A0503DEE8A9}"/>
              </a:ext>
            </a:extLst>
          </p:cNvPr>
          <p:cNvSpPr txBox="1">
            <a:spLocks/>
          </p:cNvSpPr>
          <p:nvPr/>
        </p:nvSpPr>
        <p:spPr bwMode="auto">
          <a:xfrm>
            <a:off x="105033" y="1270786"/>
            <a:ext cx="2211860" cy="217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RESEARCH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09835254-303D-DA4A-9F62-A4CC595CC3EF}"/>
              </a:ext>
            </a:extLst>
          </p:cNvPr>
          <p:cNvSpPr txBox="1">
            <a:spLocks/>
          </p:cNvSpPr>
          <p:nvPr/>
        </p:nvSpPr>
        <p:spPr bwMode="auto">
          <a:xfrm>
            <a:off x="114300" y="1719951"/>
            <a:ext cx="2211860" cy="219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APPLICATION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8188C46B-5844-A64A-A6AB-B29B0CFAFFEC}"/>
              </a:ext>
            </a:extLst>
          </p:cNvPr>
          <p:cNvSpPr txBox="1">
            <a:spLocks/>
          </p:cNvSpPr>
          <p:nvPr/>
        </p:nvSpPr>
        <p:spPr bwMode="auto">
          <a:xfrm>
            <a:off x="85038" y="2171241"/>
            <a:ext cx="2211860" cy="20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TRADES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6307F9F0-F759-A64B-923B-94A54F87AB24}"/>
              </a:ext>
            </a:extLst>
          </p:cNvPr>
          <p:cNvSpPr txBox="1">
            <a:spLocks/>
          </p:cNvSpPr>
          <p:nvPr/>
        </p:nvSpPr>
        <p:spPr bwMode="auto">
          <a:xfrm>
            <a:off x="85038" y="3179451"/>
            <a:ext cx="2211860" cy="260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SETTLEMENT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12C8CEED-AE81-724F-A229-BAAD4E70AD16}"/>
              </a:ext>
            </a:extLst>
          </p:cNvPr>
          <p:cNvSpPr txBox="1">
            <a:spLocks/>
          </p:cNvSpPr>
          <p:nvPr/>
        </p:nvSpPr>
        <p:spPr bwMode="auto">
          <a:xfrm>
            <a:off x="114300" y="4813525"/>
            <a:ext cx="2211860" cy="454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bg1">
                    <a:lumMod val="75000"/>
                  </a:schemeClr>
                </a:solidFill>
              </a:rPr>
              <a:t>TRADE HISTORY / AUDIT REPORTS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5AC5AEF5-54D2-A747-8C64-1B910D3FFC7A}"/>
              </a:ext>
            </a:extLst>
          </p:cNvPr>
          <p:cNvSpPr txBox="1">
            <a:spLocks/>
          </p:cNvSpPr>
          <p:nvPr/>
        </p:nvSpPr>
        <p:spPr bwMode="auto">
          <a:xfrm>
            <a:off x="145192" y="5499762"/>
            <a:ext cx="2211860" cy="27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600" b="1" kern="0" dirty="0">
                <a:solidFill>
                  <a:schemeClr val="tx1"/>
                </a:solidFill>
              </a:rPr>
              <a:t>RISK MANAGEMENT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2E7F307-2812-5840-9EC0-D88A94C047D4}"/>
              </a:ext>
            </a:extLst>
          </p:cNvPr>
          <p:cNvSpPr txBox="1"/>
          <p:nvPr/>
        </p:nvSpPr>
        <p:spPr>
          <a:xfrm>
            <a:off x="409832" y="4242865"/>
            <a:ext cx="1803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INTEGRATIONS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E2BEB9B-5A6E-1342-84A4-55566CE53E68}"/>
              </a:ext>
            </a:extLst>
          </p:cNvPr>
          <p:cNvSpPr txBox="1"/>
          <p:nvPr/>
        </p:nvSpPr>
        <p:spPr>
          <a:xfrm>
            <a:off x="409832" y="2608791"/>
            <a:ext cx="1602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COMPLIANCE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91874E8-D44E-5148-B222-55352D80C665}"/>
              </a:ext>
            </a:extLst>
          </p:cNvPr>
          <p:cNvSpPr txBox="1"/>
          <p:nvPr/>
        </p:nvSpPr>
        <p:spPr>
          <a:xfrm>
            <a:off x="519471" y="3672205"/>
            <a:ext cx="14081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75000"/>
                  </a:schemeClr>
                </a:solidFill>
              </a:rPr>
              <a:t>REPORTING</a:t>
            </a:r>
          </a:p>
        </p:txBody>
      </p:sp>
    </p:spTree>
    <p:extLst>
      <p:ext uri="{BB962C8B-B14F-4D97-AF65-F5344CB8AC3E}">
        <p14:creationId xmlns:p14="http://schemas.microsoft.com/office/powerpoint/2010/main" val="36997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 Reform Timeline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7788" y="3071074"/>
            <a:ext cx="709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Money Market Funds will be categorized into two types of money market funds: Short Term Money Market Funds and Standard Money Market Funds: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7788" y="869979"/>
            <a:ext cx="7219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new regulations mainly focus on fund structure, composition, valuation, liquidity requirements, liquidity fees/redemption gates, understanding investor behavior and information reporting.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0B555C-6782-A841-85DF-96194F59CF6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73427" y="3777045"/>
          <a:ext cx="6647935" cy="2065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3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39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646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FUND OPTIONS</a:t>
                      </a:r>
                    </a:p>
                  </a:txBody>
                  <a:tcPr marL="85725" marR="85725" marT="42863" marB="42863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Short Term MMF</a:t>
                      </a:r>
                    </a:p>
                  </a:txBody>
                  <a:tcPr marL="85725" marR="85725" marT="42863" marB="42863" anchor="ctr">
                    <a:solidFill>
                      <a:srgbClr val="0060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Standard MMF</a:t>
                      </a:r>
                    </a:p>
                  </a:txBody>
                  <a:tcPr marL="85725" marR="85725" marT="42863" marB="42863" anchor="ctr">
                    <a:solidFill>
                      <a:srgbClr val="0060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467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Public Sector Constant Net Asset Value (CNAV)</a:t>
                      </a:r>
                    </a:p>
                  </a:txBody>
                  <a:tcPr marL="85725" marR="85725" marT="42863" marB="42863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0000"/>
                          </a:solidFill>
                        </a:rPr>
                        <a:t>X</a:t>
                      </a:r>
                      <a:endParaRPr lang="en-US" sz="2400" b="1" dirty="0">
                        <a:solidFill>
                          <a:srgbClr val="000000"/>
                        </a:solidFill>
                      </a:endParaRPr>
                    </a:p>
                  </a:txBody>
                  <a:tcPr marL="85725" marR="85725" marT="42863" marB="42863"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85725" marR="85725" marT="42863" marB="42863"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467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Low Volatility Net Asset Value (LNAV) – </a:t>
                      </a:r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NEW</a:t>
                      </a:r>
                      <a:endParaRPr 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marL="85725" marR="85725" marT="42863" marB="42863" anchor="ctr">
                    <a:solidFill>
                      <a:srgbClr val="B295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85725" marR="85725" marT="42863" marB="42863" anchor="ctr" anchorCtr="1">
                    <a:solidFill>
                      <a:srgbClr val="DECB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 marL="85725" marR="85725" marT="42863" marB="42863" anchor="ctr" anchorCtr="1">
                    <a:solidFill>
                      <a:srgbClr val="DECB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6467"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Variable Net Asset Value (VNAV)</a:t>
                      </a:r>
                    </a:p>
                  </a:txBody>
                  <a:tcPr marL="85725" marR="85725" marT="42863" marB="42863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85725" marR="85725" marT="42863" marB="42863"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85725" marR="85725" marT="42863" marB="42863" anchor="ctr" anchorCtr="1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D8985675-52C0-404F-B253-73D61E657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7172" y="1473764"/>
            <a:ext cx="6928570" cy="135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7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Portal Advantages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C118F1-C2AE-314F-904A-EF3679699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881" y="815900"/>
            <a:ext cx="2795175" cy="16340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8625EF-5744-024E-8674-1D1F8022DB8C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3949440" y="815900"/>
            <a:ext cx="2795174" cy="16340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55A238-B0CB-CA4C-A723-096F8F904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6999" y="815900"/>
            <a:ext cx="2795175" cy="16340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11432F-A58D-F745-868E-88486D20D8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881" y="2527656"/>
            <a:ext cx="2795175" cy="16340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9E82095-F370-B54D-A082-EC014A5E8A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9440" y="2527656"/>
            <a:ext cx="2795175" cy="16340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16071A-A423-0142-8F22-78E9AF0ED8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6999" y="2527656"/>
            <a:ext cx="2795175" cy="16340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4F53018-E1C7-2A44-9022-1BE7E7E7DF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1881" y="4239413"/>
            <a:ext cx="2795175" cy="16340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B8D5E4D-ADF9-0844-89B5-9BC0A8D7F7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9440" y="4239413"/>
            <a:ext cx="2795175" cy="16340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DE1AC41-8588-9D4C-92BA-DA42D81146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6999" y="4239413"/>
            <a:ext cx="2795175" cy="163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3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Portal vs. Portal - Cost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7A4C444-9D9E-124B-A3BA-514D0A69692F}"/>
              </a:ext>
            </a:extLst>
          </p:cNvPr>
          <p:cNvCxnSpPr>
            <a:cxnSpLocks/>
          </p:cNvCxnSpPr>
          <p:nvPr/>
        </p:nvCxnSpPr>
        <p:spPr bwMode="auto">
          <a:xfrm>
            <a:off x="4929048" y="762000"/>
            <a:ext cx="0" cy="513113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E38FB25-DEAF-8548-95BE-6EDBFD5C351B}"/>
              </a:ext>
            </a:extLst>
          </p:cNvPr>
          <p:cNvSpPr txBox="1">
            <a:spLocks/>
          </p:cNvSpPr>
          <p:nvPr/>
        </p:nvSpPr>
        <p:spPr bwMode="auto">
          <a:xfrm>
            <a:off x="1876929" y="852611"/>
            <a:ext cx="2211860" cy="25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400" b="1" kern="0" dirty="0">
                <a:solidFill>
                  <a:schemeClr val="tx1"/>
                </a:solidFill>
              </a:rPr>
              <a:t>NO PORTAL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93A6E09-FBDD-9A4F-813C-7F08D28697E3}"/>
              </a:ext>
            </a:extLst>
          </p:cNvPr>
          <p:cNvSpPr txBox="1">
            <a:spLocks/>
          </p:cNvSpPr>
          <p:nvPr/>
        </p:nvSpPr>
        <p:spPr bwMode="auto">
          <a:xfrm>
            <a:off x="5876258" y="852611"/>
            <a:ext cx="2211860" cy="25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7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8700"/>
              </a:buClr>
              <a:buFontTx/>
              <a:buNone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1pPr>
            <a:lvl2pPr marL="5762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2pPr>
            <a:lvl3pPr marL="8048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3pPr>
            <a:lvl4pPr marL="10334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4pPr>
            <a:lvl5pPr marL="12620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Arial"/>
              <a:buChar char="•"/>
              <a:defRPr sz="2000" b="0" i="0">
                <a:solidFill>
                  <a:srgbClr val="404040"/>
                </a:solidFill>
                <a:latin typeface="Arial"/>
                <a:ea typeface="ＭＳ Ｐゴシック" pitchFamily="-106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D21"/>
              </a:buClr>
              <a:buFont typeface="Times" pitchFamily="-106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4763" indent="0" algn="ctr">
              <a:lnSpc>
                <a:spcPts val="1380"/>
              </a:lnSpc>
              <a:spcBef>
                <a:spcPts val="0"/>
              </a:spcBef>
            </a:pPr>
            <a:r>
              <a:rPr lang="en-US" sz="1400" b="1" kern="0" dirty="0">
                <a:solidFill>
                  <a:schemeClr val="tx1"/>
                </a:solidFill>
              </a:rPr>
              <a:t>PORTAL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83F27C-BCB1-D446-BDC0-A7C1F3C8DF83}"/>
              </a:ext>
            </a:extLst>
          </p:cNvPr>
          <p:cNvSpPr txBox="1"/>
          <p:nvPr/>
        </p:nvSpPr>
        <p:spPr>
          <a:xfrm>
            <a:off x="1459966" y="1677612"/>
            <a:ext cx="281235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b="1" baseline="30000" dirty="0">
                <a:solidFill>
                  <a:srgbClr val="C00000"/>
                </a:solidFill>
              </a:rPr>
              <a:t>$</a:t>
            </a:r>
            <a:r>
              <a:rPr lang="en-US" sz="199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CBECAF2-797B-3540-BA7E-B4DBF62E3446}"/>
              </a:ext>
            </a:extLst>
          </p:cNvPr>
          <p:cNvSpPr txBox="1"/>
          <p:nvPr/>
        </p:nvSpPr>
        <p:spPr>
          <a:xfrm>
            <a:off x="5570924" y="1677612"/>
            <a:ext cx="281235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900" b="1" baseline="30000" dirty="0">
                <a:solidFill>
                  <a:srgbClr val="C00000"/>
                </a:solidFill>
              </a:rPr>
              <a:t>$</a:t>
            </a:r>
            <a:r>
              <a:rPr lang="en-US" sz="19900" b="1" dirty="0">
                <a:solidFill>
                  <a:srgbClr val="C0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58770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CD_PORTAL_2015_logo wht.png" descr="/   ROAM CREATIVE/ICD FUNDS/POWERPOINT 2015/IMAGES/ICD_PORTAL_2015_logo wht.png"/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8079476" y="1769476"/>
            <a:ext cx="1801504" cy="394830"/>
          </a:xfrm>
          <a:prstGeom prst="rect">
            <a:avLst/>
          </a:prstGeom>
        </p:spPr>
      </p:pic>
      <p:sp>
        <p:nvSpPr>
          <p:cNvPr id="3" name="标题 1">
            <a:extLst>
              <a:ext uri="{FF2B5EF4-FFF2-40B4-BE49-F238E27FC236}">
                <a16:creationId xmlns:a16="http://schemas.microsoft.com/office/drawing/2014/main" id="{924DE2B3-6B31-AC41-A654-BA1B5856A8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492" y="2454801"/>
            <a:ext cx="5642518" cy="3060700"/>
          </a:xfrm>
        </p:spPr>
        <p:txBody>
          <a:bodyPr>
            <a:noAutofit/>
          </a:bodyPr>
          <a:lstStyle/>
          <a:p>
            <a:pPr algn="r"/>
            <a: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Workflow Efficiency &amp; Investment Alternatives</a:t>
            </a:r>
            <a:b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1"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1" lang="zh-CN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877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553A8B8-AE4C-4D4C-B494-9F874ECB9068}"/>
              </a:ext>
            </a:extLst>
          </p:cNvPr>
          <p:cNvGrpSpPr/>
          <p:nvPr/>
        </p:nvGrpSpPr>
        <p:grpSpPr>
          <a:xfrm>
            <a:off x="5229567" y="1207991"/>
            <a:ext cx="4928269" cy="3491437"/>
            <a:chOff x="5229567" y="1207991"/>
            <a:chExt cx="4928269" cy="349143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43DBF90-8E67-C74E-AFD4-D61EA29B8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29567" y="1207991"/>
              <a:ext cx="2433258" cy="136025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3046F58-11B8-F140-A1D7-D5411F61C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r:link="rId4"/>
            <a:stretch>
              <a:fillRect/>
            </a:stretch>
          </p:blipFill>
          <p:spPr>
            <a:xfrm>
              <a:off x="5229568" y="3339170"/>
              <a:ext cx="2433256" cy="136025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7CA245E-6604-5740-861C-CE82074CE687}"/>
                </a:ext>
              </a:extLst>
            </p:cNvPr>
            <p:cNvSpPr txBox="1"/>
            <p:nvPr/>
          </p:nvSpPr>
          <p:spPr>
            <a:xfrm>
              <a:off x="7662668" y="1248984"/>
              <a:ext cx="2290133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sz="1000" b="1" dirty="0">
                  <a:solidFill>
                    <a:srgbClr val="00601D"/>
                  </a:solidFill>
                </a:rPr>
                <a:t>PRIME INSTITUTIONAL MMFs</a:t>
              </a:r>
              <a:endParaRPr lang="en-US" sz="1000" dirty="0">
                <a:solidFill>
                  <a:srgbClr val="00601D"/>
                </a:solidFill>
              </a:endParaRP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900" b="1" dirty="0"/>
                <a:t>Capital Preservation is very good </a:t>
              </a:r>
              <a:r>
                <a:rPr lang="en-US" sz="900" dirty="0"/>
                <a:t>based on diversification, a 40+ year MMF history and low volatility of NAV.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900" b="1" dirty="0"/>
                <a:t>Liquidity (same day) is high</a:t>
              </a:r>
              <a:r>
                <a:rPr lang="en-US" sz="900" dirty="0"/>
                <a:t>.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900" b="1" dirty="0"/>
                <a:t>Yield is high</a:t>
              </a:r>
              <a:r>
                <a:rPr lang="en-US" sz="900" dirty="0"/>
                <a:t>.</a:t>
              </a:r>
            </a:p>
            <a:p>
              <a:endParaRPr lang="en-US" sz="9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CD7279-EEC5-034B-BFEB-D59EB04E1E72}"/>
                </a:ext>
              </a:extLst>
            </p:cNvPr>
            <p:cNvSpPr txBox="1"/>
            <p:nvPr/>
          </p:nvSpPr>
          <p:spPr>
            <a:xfrm>
              <a:off x="7662668" y="3339169"/>
              <a:ext cx="2495168" cy="1331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sz="1000" b="1" dirty="0">
                  <a:solidFill>
                    <a:srgbClr val="00601D"/>
                  </a:solidFill>
                </a:rPr>
                <a:t>GOVERNMENT INSTITUTIONAL MMFs</a:t>
              </a:r>
              <a:endParaRPr lang="en-US" sz="1000" dirty="0">
                <a:solidFill>
                  <a:srgbClr val="00601D"/>
                </a:solidFill>
              </a:endParaRP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900" b="1" dirty="0"/>
                <a:t>Capital Preservation is excellent </a:t>
              </a:r>
              <a:r>
                <a:rPr lang="en-US" sz="900" dirty="0"/>
                <a:t>as securities are backed by the United States Government and/or Government Agencies and NAV is stable.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900" b="1" dirty="0"/>
                <a:t>Liquidity (same day) is high</a:t>
              </a:r>
              <a:r>
                <a:rPr lang="en-US" sz="900" dirty="0"/>
                <a:t>.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900" b="1" dirty="0"/>
                <a:t>Yield is generally low to moderate </a:t>
              </a:r>
              <a:r>
                <a:rPr lang="en-US" sz="900" dirty="0"/>
                <a:t>for a government-backed investment.</a:t>
              </a: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97B437F-0112-0D46-AC31-076A7266E211}"/>
              </a:ext>
            </a:extLst>
          </p:cNvPr>
          <p:cNvCxnSpPr/>
          <p:nvPr/>
        </p:nvCxnSpPr>
        <p:spPr bwMode="auto">
          <a:xfrm>
            <a:off x="5101123" y="1097280"/>
            <a:ext cx="0" cy="467534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081881" y="228600"/>
            <a:ext cx="9159082" cy="533400"/>
          </a:xfrm>
        </p:spPr>
        <p:txBody>
          <a:bodyPr/>
          <a:lstStyle/>
          <a:p>
            <a:r>
              <a:rPr lang="en-US" dirty="0"/>
              <a:t>Institutional Investment Options – Investment Objectives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24A334-67CC-0449-98D2-285702651EB5}"/>
              </a:ext>
            </a:extLst>
          </p:cNvPr>
          <p:cNvGrpSpPr/>
          <p:nvPr/>
        </p:nvGrpSpPr>
        <p:grpSpPr>
          <a:xfrm>
            <a:off x="309944" y="1207991"/>
            <a:ext cx="4794796" cy="3723922"/>
            <a:chOff x="309944" y="1207991"/>
            <a:chExt cx="4794796" cy="372392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CD9A332-692E-294F-AA79-07764B32E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9944" y="1207991"/>
              <a:ext cx="2433258" cy="136025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56058B0-BD1B-8F4B-8A06-05C03E037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9945" y="3339170"/>
              <a:ext cx="2433256" cy="136025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3DC9BFD-52A2-954F-8C3F-5DA16A19A47C}"/>
                </a:ext>
              </a:extLst>
            </p:cNvPr>
            <p:cNvSpPr txBox="1"/>
            <p:nvPr/>
          </p:nvSpPr>
          <p:spPr>
            <a:xfrm>
              <a:off x="2743045" y="1227883"/>
              <a:ext cx="2290133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sz="1000" b="1" dirty="0">
                  <a:solidFill>
                    <a:srgbClr val="00601D"/>
                  </a:solidFill>
                </a:rPr>
                <a:t>BANK DEPOSITS</a:t>
              </a:r>
              <a:endParaRPr lang="en-US" sz="1000" dirty="0">
                <a:solidFill>
                  <a:srgbClr val="00601D"/>
                </a:solidFill>
              </a:endParaRP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900" b="1" dirty="0"/>
                <a:t>Capital Preservation is good</a:t>
              </a:r>
              <a:r>
                <a:rPr lang="en-US" sz="900" dirty="0"/>
                <a:t>, however with single-credit exposure and over 500 bank failures since 2008, there is some principal risk.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900" b="1" dirty="0"/>
                <a:t>Liquidity is high</a:t>
              </a:r>
              <a:r>
                <a:rPr lang="en-US" sz="900" dirty="0"/>
                <a:t>, except in the event of counterparty failure.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900" b="1" dirty="0"/>
                <a:t>Yield (ECR) is low</a:t>
              </a:r>
              <a:r>
                <a:rPr lang="en-US" sz="900" dirty="0"/>
                <a:t>.</a:t>
              </a:r>
            </a:p>
            <a:p>
              <a:endParaRPr lang="en-US" sz="9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E5C561D-4BE8-0B4E-805D-A4B9D13E32F2}"/>
                </a:ext>
              </a:extLst>
            </p:cNvPr>
            <p:cNvSpPr txBox="1"/>
            <p:nvPr/>
          </p:nvSpPr>
          <p:spPr>
            <a:xfrm>
              <a:off x="2743045" y="3339169"/>
              <a:ext cx="2361695" cy="1592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sz="1000" b="1" dirty="0">
                  <a:solidFill>
                    <a:srgbClr val="00601D"/>
                  </a:solidFill>
                </a:rPr>
                <a:t>TERM BANK DEPOSITS</a:t>
              </a:r>
              <a:endParaRPr lang="en-US" sz="1000" dirty="0">
                <a:solidFill>
                  <a:srgbClr val="00601D"/>
                </a:solidFill>
              </a:endParaRP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900" b="1" dirty="0"/>
                <a:t>Capital Preservation is good</a:t>
              </a:r>
              <a:r>
                <a:rPr lang="en-US" sz="900" dirty="0"/>
                <a:t>, but like Overnight Deposits there is some principal risk due to the single-credit nature of the exposure.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900" b="1" dirty="0"/>
                <a:t>Liquidity is limited </a:t>
              </a:r>
              <a:r>
                <a:rPr lang="en-US" sz="900" dirty="0"/>
                <a:t>due to fixed term. Penalties/fees may be incurred for early withdrawals.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900" b="1" dirty="0"/>
                <a:t>Yield is moderate to high</a:t>
              </a:r>
              <a:r>
                <a:rPr lang="en-US" sz="900" dirty="0"/>
                <a:t>, depending on term.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187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97B437F-0112-0D46-AC31-076A7266E211}"/>
              </a:ext>
            </a:extLst>
          </p:cNvPr>
          <p:cNvCxnSpPr/>
          <p:nvPr/>
        </p:nvCxnSpPr>
        <p:spPr bwMode="auto">
          <a:xfrm>
            <a:off x="5101123" y="1097280"/>
            <a:ext cx="0" cy="467534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081881" y="228600"/>
            <a:ext cx="9159082" cy="533400"/>
          </a:xfrm>
        </p:spPr>
        <p:txBody>
          <a:bodyPr/>
          <a:lstStyle/>
          <a:p>
            <a:r>
              <a:rPr lang="en-US" dirty="0"/>
              <a:t>Institutional Investment Options – Investment Objectives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692783-0DE9-6B40-8A9E-D018819A4127}"/>
              </a:ext>
            </a:extLst>
          </p:cNvPr>
          <p:cNvGrpSpPr/>
          <p:nvPr/>
        </p:nvGrpSpPr>
        <p:grpSpPr>
          <a:xfrm>
            <a:off x="151246" y="1207991"/>
            <a:ext cx="4928269" cy="3491437"/>
            <a:chOff x="5229567" y="1207991"/>
            <a:chExt cx="4928269" cy="349143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3EF8206-BA81-E846-B2A2-31F03C8BB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29567" y="1207991"/>
              <a:ext cx="2433258" cy="136025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3067DB6-BF6A-C247-8D08-B7882BEAF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9567" y="3339170"/>
              <a:ext cx="2433258" cy="136025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70040EE-F0BF-9347-8CE6-30B5C89F2D06}"/>
                </a:ext>
              </a:extLst>
            </p:cNvPr>
            <p:cNvSpPr txBox="1"/>
            <p:nvPr/>
          </p:nvSpPr>
          <p:spPr>
            <a:xfrm>
              <a:off x="7662668" y="1248984"/>
              <a:ext cx="2290133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sz="1000" b="1" dirty="0">
                  <a:solidFill>
                    <a:srgbClr val="00601D"/>
                  </a:solidFill>
                </a:rPr>
                <a:t>PRIME INSTITUTIONAL MMFs</a:t>
              </a:r>
              <a:endParaRPr lang="en-US" sz="1000" dirty="0">
                <a:solidFill>
                  <a:srgbClr val="00601D"/>
                </a:solidFill>
              </a:endParaRP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900" b="1" dirty="0"/>
                <a:t>Capital Preservation is very good </a:t>
              </a:r>
              <a:r>
                <a:rPr lang="en-US" sz="900" dirty="0"/>
                <a:t>based on diversification, a 40+ year MMF history and low volatility of NAV.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900" b="1" dirty="0"/>
                <a:t>Liquidity (same day) is high</a:t>
              </a:r>
              <a:r>
                <a:rPr lang="en-US" sz="900" dirty="0"/>
                <a:t>.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900" b="1" dirty="0"/>
                <a:t>Yield is high</a:t>
              </a:r>
              <a:r>
                <a:rPr lang="en-US" sz="900" dirty="0"/>
                <a:t>.</a:t>
              </a:r>
            </a:p>
            <a:p>
              <a:endParaRPr lang="en-US" sz="9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68675F7-DEF4-6843-A5BC-44E3643AB98E}"/>
                </a:ext>
              </a:extLst>
            </p:cNvPr>
            <p:cNvSpPr txBox="1"/>
            <p:nvPr/>
          </p:nvSpPr>
          <p:spPr>
            <a:xfrm>
              <a:off x="7662668" y="3339169"/>
              <a:ext cx="2495168" cy="1331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sz="1000" b="1" dirty="0">
                  <a:solidFill>
                    <a:srgbClr val="00601D"/>
                  </a:solidFill>
                </a:rPr>
                <a:t>GOVERNMENT INSTITUTIONAL MMFs</a:t>
              </a:r>
              <a:endParaRPr lang="en-US" sz="1000" dirty="0">
                <a:solidFill>
                  <a:srgbClr val="00601D"/>
                </a:solidFill>
              </a:endParaRP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900" b="1" dirty="0"/>
                <a:t>Capital Preservation is excellent </a:t>
              </a:r>
              <a:r>
                <a:rPr lang="en-US" sz="900" dirty="0"/>
                <a:t>as securities are backed by the United States Government and/or Government Agencies and NAV is stable.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900" b="1" dirty="0"/>
                <a:t>Liquidity (same day) is high</a:t>
              </a:r>
              <a:r>
                <a:rPr lang="en-US" sz="900" dirty="0"/>
                <a:t>.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900" b="1" dirty="0"/>
                <a:t>Yield is generally low to moderate </a:t>
              </a:r>
              <a:r>
                <a:rPr lang="en-US" sz="900" dirty="0"/>
                <a:t>for a government-backed investment.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BACD69F-F4DA-3F4F-92FF-37AEB7E6A28E}"/>
              </a:ext>
            </a:extLst>
          </p:cNvPr>
          <p:cNvGrpSpPr/>
          <p:nvPr/>
        </p:nvGrpSpPr>
        <p:grpSpPr>
          <a:xfrm>
            <a:off x="5306159" y="1207991"/>
            <a:ext cx="4837966" cy="3739311"/>
            <a:chOff x="5306159" y="1207991"/>
            <a:chExt cx="4837966" cy="373931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871CDE3-27A9-1344-9D45-5222F9E24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r:link="rId5"/>
            <a:stretch>
              <a:fillRect/>
            </a:stretch>
          </p:blipFill>
          <p:spPr>
            <a:xfrm>
              <a:off x="5306159" y="3339169"/>
              <a:ext cx="2433256" cy="136025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F83545-CA96-C249-8F11-C4C18C8D7751}"/>
                </a:ext>
              </a:extLst>
            </p:cNvPr>
            <p:cNvSpPr txBox="1"/>
            <p:nvPr/>
          </p:nvSpPr>
          <p:spPr>
            <a:xfrm>
              <a:off x="7771063" y="1207991"/>
              <a:ext cx="237306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sz="1050" b="1" dirty="0">
                  <a:solidFill>
                    <a:srgbClr val="00601D"/>
                  </a:solidFill>
                </a:rPr>
                <a:t>COMMERCIAL PAPER</a:t>
              </a:r>
              <a:endParaRPr lang="en-US" sz="1050" dirty="0">
                <a:solidFill>
                  <a:srgbClr val="00601D"/>
                </a:solidFill>
              </a:endParaRP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000" b="1" dirty="0"/>
                <a:t>Capital Preservation is good </a:t>
              </a:r>
              <a:r>
                <a:rPr lang="en-US" sz="1000" dirty="0"/>
                <a:t>if diversified and of high credit quality.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000" dirty="0"/>
                <a:t>While not designed for heavy trading, these products can be sold to provide Liquidity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000" b="1" dirty="0"/>
                <a:t>Yield is moderate </a:t>
              </a:r>
              <a:r>
                <a:rPr lang="en-US" sz="1000" dirty="0"/>
                <a:t>to high depending on maturity. 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EF33686-E1FA-624E-9DFE-D6556DDCCC2D}"/>
                </a:ext>
              </a:extLst>
            </p:cNvPr>
            <p:cNvSpPr txBox="1"/>
            <p:nvPr/>
          </p:nvSpPr>
          <p:spPr>
            <a:xfrm>
              <a:off x="7771062" y="3339169"/>
              <a:ext cx="2302451" cy="1608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sz="1000" b="1" dirty="0">
                  <a:solidFill>
                    <a:srgbClr val="00601D"/>
                  </a:solidFill>
                </a:rPr>
                <a:t>U.S. TREASURIES</a:t>
              </a:r>
              <a:endParaRPr lang="en-US" sz="1000" dirty="0">
                <a:solidFill>
                  <a:srgbClr val="00601D"/>
                </a:solidFill>
              </a:endParaRP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900" b="1" dirty="0"/>
                <a:t>Capital Preservation is very good </a:t>
              </a:r>
              <a:r>
                <a:rPr lang="en-US" sz="900" dirty="0"/>
                <a:t>as securities are direct obligations of the United States Government, but can be sensitive to interest rates.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900" b="1" dirty="0"/>
                <a:t>Liquidity is high</a:t>
              </a:r>
              <a:r>
                <a:rPr lang="en-US" sz="900" dirty="0"/>
                <a:t>, but requires that the security be sold in the secondary market.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900" b="1" dirty="0"/>
                <a:t>Yield is low </a:t>
              </a:r>
              <a:r>
                <a:rPr lang="en-US" sz="900" dirty="0"/>
                <a:t>to moderate depending on maturity.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0C666E9-0BC8-A440-9632-8BAA43130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r:link="rId7"/>
            <a:stretch>
              <a:fillRect/>
            </a:stretch>
          </p:blipFill>
          <p:spPr>
            <a:xfrm>
              <a:off x="5306159" y="1207991"/>
              <a:ext cx="2433256" cy="136025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946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97B437F-0112-0D46-AC31-076A7266E211}"/>
              </a:ext>
            </a:extLst>
          </p:cNvPr>
          <p:cNvCxnSpPr/>
          <p:nvPr/>
        </p:nvCxnSpPr>
        <p:spPr bwMode="auto">
          <a:xfrm>
            <a:off x="5101123" y="1097280"/>
            <a:ext cx="0" cy="467534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081881" y="228600"/>
            <a:ext cx="9159082" cy="533400"/>
          </a:xfrm>
        </p:spPr>
        <p:txBody>
          <a:bodyPr/>
          <a:lstStyle/>
          <a:p>
            <a:r>
              <a:rPr lang="en-US" dirty="0"/>
              <a:t>Institutional Investment Options – Investment Objectives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692783-0DE9-6B40-8A9E-D018819A4127}"/>
              </a:ext>
            </a:extLst>
          </p:cNvPr>
          <p:cNvGrpSpPr/>
          <p:nvPr/>
        </p:nvGrpSpPr>
        <p:grpSpPr>
          <a:xfrm>
            <a:off x="151246" y="1207991"/>
            <a:ext cx="4928269" cy="3491437"/>
            <a:chOff x="5229567" y="1207991"/>
            <a:chExt cx="4928269" cy="349143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3EF8206-BA81-E846-B2A2-31F03C8BB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29567" y="1207991"/>
              <a:ext cx="2433258" cy="136025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3067DB6-BF6A-C247-8D08-B7882BEAF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29567" y="3339170"/>
              <a:ext cx="2433258" cy="136025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70040EE-F0BF-9347-8CE6-30B5C89F2D06}"/>
                </a:ext>
              </a:extLst>
            </p:cNvPr>
            <p:cNvSpPr txBox="1"/>
            <p:nvPr/>
          </p:nvSpPr>
          <p:spPr>
            <a:xfrm>
              <a:off x="7662668" y="1248984"/>
              <a:ext cx="2290133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sz="1000" b="1" dirty="0">
                  <a:solidFill>
                    <a:srgbClr val="00601D"/>
                  </a:solidFill>
                </a:rPr>
                <a:t>PRIME INSTITUTIONAL MMFs</a:t>
              </a:r>
              <a:endParaRPr lang="en-US" sz="1000" dirty="0">
                <a:solidFill>
                  <a:srgbClr val="00601D"/>
                </a:solidFill>
              </a:endParaRP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900" b="1" dirty="0"/>
                <a:t>Capital Preservation is very good </a:t>
              </a:r>
              <a:r>
                <a:rPr lang="en-US" sz="900" dirty="0"/>
                <a:t>based on diversification, a 40+ year MMF history and low volatility of NAV.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900" b="1" dirty="0"/>
                <a:t>Liquidity (same day) is high</a:t>
              </a:r>
              <a:r>
                <a:rPr lang="en-US" sz="900" dirty="0"/>
                <a:t>.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900" b="1" dirty="0"/>
                <a:t>Yield is high</a:t>
              </a:r>
              <a:r>
                <a:rPr lang="en-US" sz="900" dirty="0"/>
                <a:t>.</a:t>
              </a:r>
            </a:p>
            <a:p>
              <a:endParaRPr lang="en-US" sz="9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68675F7-DEF4-6843-A5BC-44E3643AB98E}"/>
                </a:ext>
              </a:extLst>
            </p:cNvPr>
            <p:cNvSpPr txBox="1"/>
            <p:nvPr/>
          </p:nvSpPr>
          <p:spPr>
            <a:xfrm>
              <a:off x="7662668" y="3339169"/>
              <a:ext cx="2495168" cy="1331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sz="1000" b="1" dirty="0">
                  <a:solidFill>
                    <a:srgbClr val="00601D"/>
                  </a:solidFill>
                </a:rPr>
                <a:t>GOVERNMENT INSTITUTIONAL MMFs</a:t>
              </a:r>
              <a:endParaRPr lang="en-US" sz="1000" dirty="0">
                <a:solidFill>
                  <a:srgbClr val="00601D"/>
                </a:solidFill>
              </a:endParaRP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900" b="1" dirty="0"/>
                <a:t>Capital Preservation is excellent </a:t>
              </a:r>
              <a:r>
                <a:rPr lang="en-US" sz="900" dirty="0"/>
                <a:t>as securities are backed by the United States Government and/or Government Agencies and NAV is stable.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900" b="1" dirty="0"/>
                <a:t>Liquidity (same day) is high</a:t>
              </a:r>
              <a:r>
                <a:rPr lang="en-US" sz="900" dirty="0"/>
                <a:t>.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900" b="1" dirty="0"/>
                <a:t>Yield is generally low to moderate </a:t>
              </a:r>
              <a:r>
                <a:rPr lang="en-US" sz="900" dirty="0"/>
                <a:t>for a government-backed investment.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4F6B73C-22C6-5E4C-8B43-D04167FE1DFF}"/>
              </a:ext>
            </a:extLst>
          </p:cNvPr>
          <p:cNvGrpSpPr/>
          <p:nvPr/>
        </p:nvGrpSpPr>
        <p:grpSpPr>
          <a:xfrm>
            <a:off x="5306159" y="1192706"/>
            <a:ext cx="4767354" cy="3908484"/>
            <a:chOff x="5306159" y="1192706"/>
            <a:chExt cx="4767354" cy="390848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871CDE3-27A9-1344-9D45-5222F9E24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r:link="rId5"/>
            <a:stretch>
              <a:fillRect/>
            </a:stretch>
          </p:blipFill>
          <p:spPr>
            <a:xfrm>
              <a:off x="5306159" y="3339169"/>
              <a:ext cx="2433256" cy="136025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EF33686-E1FA-624E-9DFE-D6556DDCCC2D}"/>
                </a:ext>
              </a:extLst>
            </p:cNvPr>
            <p:cNvSpPr txBox="1"/>
            <p:nvPr/>
          </p:nvSpPr>
          <p:spPr>
            <a:xfrm>
              <a:off x="7771062" y="3339169"/>
              <a:ext cx="2302451" cy="1762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sz="1050" b="1" dirty="0">
                  <a:solidFill>
                    <a:srgbClr val="00601D"/>
                  </a:solidFill>
                </a:rPr>
                <a:t>PRIME ULTRA SHORT BOND FUNDS</a:t>
              </a:r>
              <a:endParaRPr lang="en-US" sz="1050" dirty="0">
                <a:solidFill>
                  <a:srgbClr val="00601D"/>
                </a:solidFill>
              </a:endParaRP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000" b="1" dirty="0"/>
                <a:t>Capital Preservation is good </a:t>
              </a:r>
              <a:r>
                <a:rPr lang="en-US" sz="1000" dirty="0"/>
                <a:t>based on diversification but can be sensitive to interest rates and credit risk.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000" dirty="0"/>
                <a:t>While not designed for heavy trading, these products provide </a:t>
              </a:r>
              <a:r>
                <a:rPr lang="en-US" sz="1000" b="1" dirty="0"/>
                <a:t>next day Liquidity</a:t>
              </a:r>
              <a:r>
                <a:rPr lang="en-US" sz="1000" dirty="0"/>
                <a:t>.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000" b="1" dirty="0"/>
                <a:t>Yield is very high</a:t>
              </a:r>
              <a:r>
                <a:rPr lang="en-US" sz="1000" dirty="0"/>
                <a:t>. 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E10258D-0606-5A44-BE89-B8E201DE6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r:link="rId7"/>
            <a:stretch>
              <a:fillRect/>
            </a:stretch>
          </p:blipFill>
          <p:spPr>
            <a:xfrm>
              <a:off x="5306316" y="1199547"/>
              <a:ext cx="2433256" cy="136025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5101250-CBAC-BB4A-82DE-9515DC362780}"/>
                </a:ext>
              </a:extLst>
            </p:cNvPr>
            <p:cNvSpPr txBox="1"/>
            <p:nvPr/>
          </p:nvSpPr>
          <p:spPr>
            <a:xfrm>
              <a:off x="7739415" y="1192706"/>
              <a:ext cx="2334097" cy="1608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sz="1050" b="1" dirty="0">
                  <a:solidFill>
                    <a:srgbClr val="00601D"/>
                  </a:solidFill>
                </a:rPr>
                <a:t>FEDERALLY INSURED CASH ACCOUNTS (FICA®)</a:t>
              </a:r>
              <a:endParaRPr lang="en-US" sz="1050" dirty="0">
                <a:solidFill>
                  <a:srgbClr val="00601D"/>
                </a:solidFill>
              </a:endParaRP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000" b="1" dirty="0"/>
                <a:t>Capital Preservation is excellent </a:t>
              </a:r>
              <a:r>
                <a:rPr lang="en-US" sz="1000" dirty="0"/>
                <a:t>as deposits are backed by the United States Government.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000" b="1" dirty="0"/>
                <a:t>Liquidity (next day) is high</a:t>
              </a:r>
              <a:r>
                <a:rPr lang="en-US" sz="1000" dirty="0"/>
                <a:t>.</a:t>
              </a:r>
            </a:p>
            <a:p>
              <a:pPr marL="171450" indent="-1714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1000" b="1" dirty="0"/>
                <a:t>Yield is moderate</a:t>
              </a:r>
              <a:r>
                <a:rPr lang="en-US" sz="1000" dirty="0"/>
                <a:t>, in general, and high for non-term, government-backed investments.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1924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3737377"/>
              </p:ext>
            </p:extLst>
          </p:nvPr>
        </p:nvGraphicFramePr>
        <p:xfrm>
          <a:off x="1348946" y="1313944"/>
          <a:ext cx="7374924" cy="4053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0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7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INVESTMENT VEHICLE</a:t>
                      </a:r>
                    </a:p>
                  </a:txBody>
                  <a:tcPr marL="76807" marR="76807" marT="38404" marB="38404" anchor="ctr">
                    <a:solidFill>
                      <a:srgbClr val="00601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MEAN % DIST.</a:t>
                      </a:r>
                    </a:p>
                  </a:txBody>
                  <a:tcPr marL="76807" marR="76807" marT="38404" marB="38404" anchor="ctr">
                    <a:solidFill>
                      <a:srgbClr val="00601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03">
                <a:tc>
                  <a:txBody>
                    <a:bodyPr/>
                    <a:lstStyle/>
                    <a:p>
                      <a:r>
                        <a:rPr lang="en-US" sz="1200" dirty="0"/>
                        <a:t>Bank Deposits </a:t>
                      </a:r>
                      <a:r>
                        <a:rPr lang="en-US" sz="1200" i="1" baseline="0" dirty="0"/>
                        <a:t>(DDAs, Time Deposits, CDs, ETC.)</a:t>
                      </a:r>
                      <a:endParaRPr lang="en-US" sz="1200" i="1" dirty="0"/>
                    </a:p>
                  </a:txBody>
                  <a:tcPr marL="76807" marR="76807" marT="38404" marB="3840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45%</a:t>
                      </a:r>
                    </a:p>
                  </a:txBody>
                  <a:tcPr marL="76807" marR="76807" marT="38404" marB="3840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803">
                <a:tc>
                  <a:txBody>
                    <a:bodyPr/>
                    <a:lstStyle/>
                    <a:p>
                      <a:r>
                        <a:rPr lang="en-US" sz="1200" dirty="0"/>
                        <a:t>Money Market Funds</a:t>
                      </a:r>
                    </a:p>
                  </a:txBody>
                  <a:tcPr marL="76807" marR="76807" marT="38404" marB="38404" anchor="ctr"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24%</a:t>
                      </a:r>
                    </a:p>
                  </a:txBody>
                  <a:tcPr marL="76807" marR="76807" marT="38404" marB="38404" anchor="ctr"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2803"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Commercial Paper</a:t>
                      </a:r>
                    </a:p>
                  </a:txBody>
                  <a:tcPr marL="76807" marR="76807" marT="38404" marB="3840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7%</a:t>
                      </a:r>
                    </a:p>
                  </a:txBody>
                  <a:tcPr marL="76807" marR="76807" marT="38404" marB="3840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803"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Treasury Bills</a:t>
                      </a:r>
                    </a:p>
                  </a:txBody>
                  <a:tcPr marL="76807" marR="76807" marT="38404" marB="38404" anchor="ctr"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4%</a:t>
                      </a:r>
                    </a:p>
                  </a:txBody>
                  <a:tcPr marL="76807" marR="76807" marT="38404" marB="38404" anchor="ctr"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5916">
                <a:tc>
                  <a:txBody>
                    <a:bodyPr/>
                    <a:lstStyle/>
                    <a:p>
                      <a:r>
                        <a:rPr lang="en-US" sz="1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EuroDollar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Deposits</a:t>
                      </a:r>
                    </a:p>
                    <a:p>
                      <a:r>
                        <a:rPr lang="en-US" sz="12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(US Dollar Denominated Time Deposits at Banks Outside the US)</a:t>
                      </a:r>
                    </a:p>
                  </a:txBody>
                  <a:tcPr marL="76807" marR="76807" marT="38404" marB="3840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4%</a:t>
                      </a:r>
                    </a:p>
                  </a:txBody>
                  <a:tcPr marL="76807" marR="76807" marT="38404" marB="3840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2803"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Separately Managed Accounts</a:t>
                      </a:r>
                    </a:p>
                  </a:txBody>
                  <a:tcPr marL="76807" marR="76807" marT="38404" marB="38404" anchor="ctr"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4%</a:t>
                      </a:r>
                    </a:p>
                  </a:txBody>
                  <a:tcPr marL="76807" marR="76807" marT="38404" marB="38404" anchor="ctr"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2803"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Agency Securities</a:t>
                      </a:r>
                    </a:p>
                  </a:txBody>
                  <a:tcPr marL="76807" marR="76807" marT="38404" marB="3840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3%</a:t>
                      </a:r>
                    </a:p>
                  </a:txBody>
                  <a:tcPr marL="76807" marR="76807" marT="38404" marB="38404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2803">
                <a:tc>
                  <a:txBody>
                    <a:bodyPr/>
                    <a:lstStyle/>
                    <a:p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Other</a:t>
                      </a:r>
                    </a:p>
                  </a:txBody>
                  <a:tcPr marL="76807" marR="76807" marT="38404" marB="38404" anchor="ctr"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9%</a:t>
                      </a:r>
                    </a:p>
                  </a:txBody>
                  <a:tcPr marL="76807" marR="76807" marT="38404" marB="38404" anchor="ctr">
                    <a:solidFill>
                      <a:schemeClr val="bg1">
                        <a:lumMod val="85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2803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Mean Number of Investment Vehicles Used</a:t>
                      </a:r>
                    </a:p>
                  </a:txBody>
                  <a:tcPr marL="76807" marR="76807" marT="38404" marB="38404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2.7</a:t>
                      </a:r>
                    </a:p>
                  </a:txBody>
                  <a:tcPr marL="76807" marR="76807" marT="38404" marB="38404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25C9462-1BED-D54A-9399-87517CE11E02}"/>
              </a:ext>
            </a:extLst>
          </p:cNvPr>
          <p:cNvSpPr txBox="1"/>
          <p:nvPr/>
        </p:nvSpPr>
        <p:spPr>
          <a:xfrm>
            <a:off x="1348946" y="5457939"/>
            <a:ext cx="7374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kern="0" dirty="0"/>
              <a:t>2018 AFP Liquidity Survey</a:t>
            </a:r>
            <a:endParaRPr lang="en-US" sz="1100" b="1" kern="0" dirty="0"/>
          </a:p>
          <a:p>
            <a:r>
              <a:rPr lang="en-US" sz="1200" dirty="0"/>
              <a:t>Percent of $1B+ Revenue Organization’s Short-Term Portfolios Allocated to Specific Investment Vehicles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D85CCD-A6DC-B043-AEF6-12254170371B}"/>
              </a:ext>
            </a:extLst>
          </p:cNvPr>
          <p:cNvSpPr txBox="1"/>
          <p:nvPr/>
        </p:nvSpPr>
        <p:spPr>
          <a:xfrm>
            <a:off x="1795850" y="947482"/>
            <a:ext cx="8770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Mean percentage distribution of cash and short-term investment holdings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081881" y="228600"/>
            <a:ext cx="8918854" cy="533400"/>
          </a:xfrm>
        </p:spPr>
        <p:txBody>
          <a:bodyPr/>
          <a:lstStyle/>
          <a:p>
            <a:r>
              <a:rPr lang="en-US" dirty="0"/>
              <a:t>Institutional Investment Options – Peer Allocations</a:t>
            </a:r>
          </a:p>
        </p:txBody>
      </p:sp>
    </p:spTree>
    <p:extLst>
      <p:ext uri="{BB962C8B-B14F-4D97-AF65-F5344CB8AC3E}">
        <p14:creationId xmlns:p14="http://schemas.microsoft.com/office/powerpoint/2010/main" val="380398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Investment Workflow Efficiency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C118F1-C2AE-314F-904A-EF3679699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881" y="815900"/>
            <a:ext cx="2795175" cy="16340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8625EF-5744-024E-8674-1D1F8022DB8C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3949440" y="815900"/>
            <a:ext cx="2795174" cy="16340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055A238-B0CB-CA4C-A723-096F8F904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6999" y="815900"/>
            <a:ext cx="2795175" cy="16340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A11432F-A58D-F745-868E-88486D20D8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881" y="2527656"/>
            <a:ext cx="2795175" cy="16340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9E82095-F370-B54D-A082-EC014A5E8A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9440" y="2527656"/>
            <a:ext cx="2795175" cy="16340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16071A-A423-0142-8F22-78E9AF0ED8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6999" y="2527656"/>
            <a:ext cx="2795175" cy="16340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4F53018-E1C7-2A44-9022-1BE7E7E7DF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1881" y="4239413"/>
            <a:ext cx="2795175" cy="16340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B8D5E4D-ADF9-0844-89B5-9BC0A8D7F7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9440" y="4239413"/>
            <a:ext cx="2795175" cy="16340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DE1AC41-8588-9D4C-92BA-DA42D81146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6999" y="4239413"/>
            <a:ext cx="2795175" cy="163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6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081881" y="228600"/>
            <a:ext cx="8918854" cy="533400"/>
          </a:xfrm>
        </p:spPr>
        <p:txBody>
          <a:bodyPr/>
          <a:lstStyle/>
          <a:p>
            <a:r>
              <a:rPr lang="en-US" dirty="0"/>
              <a:t>Portal Settlement Options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A01F87-595B-F34B-82FC-B277819C4857}"/>
              </a:ext>
            </a:extLst>
          </p:cNvPr>
          <p:cNvGrpSpPr/>
          <p:nvPr/>
        </p:nvGrpSpPr>
        <p:grpSpPr>
          <a:xfrm>
            <a:off x="945498" y="4133818"/>
            <a:ext cx="8389671" cy="1815882"/>
            <a:chOff x="1011401" y="4764024"/>
            <a:chExt cx="8389671" cy="181588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F34147F-20E6-CA46-9227-09AE2767DBA0}"/>
                </a:ext>
              </a:extLst>
            </p:cNvPr>
            <p:cNvSpPr txBox="1"/>
            <p:nvPr/>
          </p:nvSpPr>
          <p:spPr>
            <a:xfrm>
              <a:off x="1011401" y="4764024"/>
              <a:ext cx="17202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u="sng" dirty="0">
                  <a:solidFill>
                    <a:srgbClr val="005D21"/>
                  </a:solidFill>
                </a:rPr>
                <a:t>CLEARING</a:t>
              </a:r>
            </a:p>
            <a:p>
              <a:pPr algn="ctr"/>
              <a:r>
                <a:rPr lang="en-US" sz="1400" b="1" u="sng" dirty="0">
                  <a:solidFill>
                    <a:srgbClr val="005D21"/>
                  </a:solidFill>
                </a:rPr>
                <a:t> </a:t>
              </a:r>
            </a:p>
            <a:p>
              <a:pPr algn="ctr"/>
              <a:r>
                <a:rPr lang="en-US" sz="1200" b="1" dirty="0">
                  <a:solidFill>
                    <a:schemeClr val="bg2">
                      <a:lumMod val="75000"/>
                    </a:schemeClr>
                  </a:solidFill>
                </a:rPr>
                <a:t>ICD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B6C7A09-E68A-FE42-B7E6-834231EB8267}"/>
                </a:ext>
              </a:extLst>
            </p:cNvPr>
            <p:cNvSpPr txBox="1"/>
            <p:nvPr/>
          </p:nvSpPr>
          <p:spPr>
            <a:xfrm>
              <a:off x="3033846" y="4764024"/>
              <a:ext cx="151504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u="sng" dirty="0">
                  <a:solidFill>
                    <a:srgbClr val="005D21"/>
                  </a:solidFill>
                </a:rPr>
                <a:t>CUSTODY</a:t>
              </a:r>
            </a:p>
            <a:p>
              <a:pPr algn="ctr"/>
              <a:r>
                <a:rPr lang="en-US" sz="1400" b="1" u="sng" dirty="0">
                  <a:solidFill>
                    <a:srgbClr val="005D21"/>
                  </a:solidFill>
                </a:rPr>
                <a:t> </a:t>
              </a:r>
            </a:p>
            <a:p>
              <a:pPr algn="ctr"/>
              <a:r>
                <a:rPr lang="en-US" sz="1200" b="1" dirty="0">
                  <a:solidFill>
                    <a:schemeClr val="bg2">
                      <a:lumMod val="75000"/>
                    </a:schemeClr>
                  </a:solidFill>
                </a:rPr>
                <a:t>BNY Mellon</a:t>
              </a:r>
            </a:p>
            <a:p>
              <a:pPr algn="ctr"/>
              <a:r>
                <a:rPr lang="en-US" sz="1200" b="1" dirty="0" err="1">
                  <a:solidFill>
                    <a:schemeClr val="bg2">
                      <a:lumMod val="75000"/>
                    </a:schemeClr>
                  </a:solidFill>
                </a:rPr>
                <a:t>CitiBank</a:t>
              </a:r>
              <a:endParaRPr lang="en-US" sz="1200" b="1" dirty="0">
                <a:solidFill>
                  <a:schemeClr val="bg2">
                    <a:lumMod val="75000"/>
                  </a:schemeClr>
                </a:solidFill>
              </a:endParaRPr>
            </a:p>
            <a:p>
              <a:pPr algn="ctr"/>
              <a:r>
                <a:rPr lang="en-US" sz="1200" b="1" dirty="0">
                  <a:solidFill>
                    <a:schemeClr val="bg2">
                      <a:lumMod val="75000"/>
                    </a:schemeClr>
                  </a:solidFill>
                </a:rPr>
                <a:t>Goldman Sachs</a:t>
              </a:r>
            </a:p>
            <a:p>
              <a:pPr algn="ctr"/>
              <a:r>
                <a:rPr lang="en-US" sz="1200" b="1" dirty="0">
                  <a:solidFill>
                    <a:schemeClr val="bg2">
                      <a:lumMod val="75000"/>
                    </a:schemeClr>
                  </a:solidFill>
                </a:rPr>
                <a:t>ICD</a:t>
              </a:r>
            </a:p>
            <a:p>
              <a:pPr algn="ctr"/>
              <a:r>
                <a:rPr lang="en-US" sz="1200" b="1" dirty="0">
                  <a:solidFill>
                    <a:schemeClr val="bg2">
                      <a:lumMod val="75000"/>
                    </a:schemeClr>
                  </a:solidFill>
                </a:rPr>
                <a:t>State Street</a:t>
              </a:r>
            </a:p>
            <a:p>
              <a:pPr algn="ctr"/>
              <a:r>
                <a:rPr lang="en-US" sz="1200" b="1" dirty="0">
                  <a:solidFill>
                    <a:schemeClr val="bg2">
                      <a:lumMod val="75000"/>
                    </a:schemeClr>
                  </a:solidFill>
                </a:rPr>
                <a:t>Union Bank</a:t>
              </a:r>
            </a:p>
            <a:p>
              <a:pPr algn="ctr"/>
              <a:r>
                <a:rPr lang="en-US" sz="1200" b="1" dirty="0">
                  <a:solidFill>
                    <a:schemeClr val="bg2">
                      <a:lumMod val="75000"/>
                    </a:schemeClr>
                  </a:solidFill>
                </a:rPr>
                <a:t>Wells Fargo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DC050E7-CEC2-574F-9ACD-1B2C3A2A7FE1}"/>
                </a:ext>
              </a:extLst>
            </p:cNvPr>
            <p:cNvSpPr txBox="1"/>
            <p:nvPr/>
          </p:nvSpPr>
          <p:spPr>
            <a:xfrm>
              <a:off x="6344759" y="4764024"/>
              <a:ext cx="305631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u="sng" dirty="0">
                  <a:solidFill>
                    <a:srgbClr val="005D21"/>
                  </a:solidFill>
                </a:rPr>
                <a:t>DIRECT</a:t>
              </a:r>
            </a:p>
            <a:p>
              <a:pPr algn="ctr"/>
              <a:r>
                <a:rPr lang="en-US" sz="1400" b="1" u="sng" dirty="0">
                  <a:solidFill>
                    <a:srgbClr val="005D21"/>
                  </a:solidFill>
                </a:rPr>
                <a:t> </a:t>
              </a:r>
            </a:p>
            <a:p>
              <a:pPr algn="ctr"/>
              <a:r>
                <a:rPr lang="en-US" sz="1200" b="1" dirty="0">
                  <a:solidFill>
                    <a:schemeClr val="bg2">
                      <a:lumMod val="75000"/>
                    </a:schemeClr>
                  </a:solidFill>
                </a:rPr>
                <a:t>ICD</a:t>
              </a:r>
            </a:p>
            <a:p>
              <a:pPr algn="ctr"/>
              <a:r>
                <a:rPr lang="en-US" sz="1200" b="1" dirty="0">
                  <a:solidFill>
                    <a:schemeClr val="bg2">
                      <a:lumMod val="75000"/>
                    </a:schemeClr>
                  </a:solidFill>
                </a:rPr>
                <a:t>NEX</a:t>
              </a:r>
            </a:p>
            <a:p>
              <a:pPr algn="ctr"/>
              <a:r>
                <a:rPr lang="en-US" sz="1200" b="1" dirty="0">
                  <a:solidFill>
                    <a:schemeClr val="bg2">
                      <a:lumMod val="75000"/>
                    </a:schemeClr>
                  </a:solidFill>
                </a:rPr>
                <a:t>State Street</a:t>
              </a:r>
            </a:p>
            <a:p>
              <a:pPr algn="ctr"/>
              <a:r>
                <a:rPr lang="en-US" sz="1200" b="1" dirty="0">
                  <a:solidFill>
                    <a:schemeClr val="bg2">
                      <a:lumMod val="75000"/>
                    </a:schemeClr>
                  </a:solidFill>
                </a:rPr>
                <a:t>FIS</a:t>
              </a:r>
            </a:p>
            <a:p>
              <a:pPr algn="ctr"/>
              <a:endParaRPr lang="en-US" sz="12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A25A504-9C66-D544-8218-09ABF9AF23C9}"/>
              </a:ext>
            </a:extLst>
          </p:cNvPr>
          <p:cNvGrpSpPr/>
          <p:nvPr/>
        </p:nvGrpSpPr>
        <p:grpSpPr>
          <a:xfrm>
            <a:off x="103460" y="933520"/>
            <a:ext cx="5389296" cy="2862610"/>
            <a:chOff x="152012" y="933520"/>
            <a:chExt cx="5389296" cy="286261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F34147F-20E6-CA46-9227-09AE2767DBA0}"/>
                </a:ext>
              </a:extLst>
            </p:cNvPr>
            <p:cNvSpPr txBox="1"/>
            <p:nvPr/>
          </p:nvSpPr>
          <p:spPr>
            <a:xfrm>
              <a:off x="1786008" y="933520"/>
              <a:ext cx="21213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5D21"/>
                  </a:solidFill>
                </a:rPr>
                <a:t>CLEARING/CUSTODY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8A110D-F481-594C-BA46-7779F63C0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012" y="1300765"/>
              <a:ext cx="5389296" cy="2495365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E6D2D3-A2D3-C844-B0F8-03A979BFA3A7}"/>
              </a:ext>
            </a:extLst>
          </p:cNvPr>
          <p:cNvGrpSpPr/>
          <p:nvPr/>
        </p:nvGrpSpPr>
        <p:grpSpPr>
          <a:xfrm>
            <a:off x="5622062" y="933520"/>
            <a:ext cx="4554419" cy="2862610"/>
            <a:chOff x="5622062" y="933520"/>
            <a:chExt cx="4554419" cy="286261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73CCD2E-4C65-4A4A-95AA-13D10722F91E}"/>
                </a:ext>
              </a:extLst>
            </p:cNvPr>
            <p:cNvSpPr txBox="1"/>
            <p:nvPr/>
          </p:nvSpPr>
          <p:spPr>
            <a:xfrm>
              <a:off x="7287414" y="933520"/>
              <a:ext cx="12237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5D21"/>
                  </a:solidFill>
                </a:rPr>
                <a:t>DIRECT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D3995CC-73EA-0943-8D85-6EA1364D0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22062" y="1299291"/>
              <a:ext cx="4554419" cy="24968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325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Treasury Investment Scenario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061258-E967-894C-B8E3-A221A34D3EE9}"/>
              </a:ext>
            </a:extLst>
          </p:cNvPr>
          <p:cNvGrpSpPr/>
          <p:nvPr/>
        </p:nvGrpSpPr>
        <p:grpSpPr>
          <a:xfrm>
            <a:off x="1645636" y="1951331"/>
            <a:ext cx="3322873" cy="2240343"/>
            <a:chOff x="1645636" y="1951331"/>
            <a:chExt cx="3322873" cy="2240343"/>
          </a:xfrm>
        </p:grpSpPr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FFF616DE-3141-1B4E-B7C8-FD826353E1FB}"/>
                </a:ext>
              </a:extLst>
            </p:cNvPr>
            <p:cNvSpPr/>
            <p:nvPr/>
          </p:nvSpPr>
          <p:spPr bwMode="auto">
            <a:xfrm>
              <a:off x="1645636" y="1951331"/>
              <a:ext cx="3322873" cy="2240343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46" name="Content Placeholder 2">
              <a:extLst>
                <a:ext uri="{FF2B5EF4-FFF2-40B4-BE49-F238E27FC236}">
                  <a16:creationId xmlns:a16="http://schemas.microsoft.com/office/drawing/2014/main" id="{8B1A4C85-5694-1B40-BAB6-3CA77061215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98151" y="2462346"/>
              <a:ext cx="3270358" cy="1218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766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48700"/>
                </a:buClr>
                <a:buFontTx/>
                <a:buNone/>
                <a:defRPr sz="2000" b="0" i="0">
                  <a:solidFill>
                    <a:srgbClr val="404040"/>
                  </a:solidFill>
                  <a:latin typeface="Arial"/>
                  <a:ea typeface="ＭＳ Ｐゴシック" pitchFamily="-106" charset="-128"/>
                  <a:cs typeface="Arial"/>
                </a:defRPr>
              </a:lvl1pPr>
              <a:lvl2pPr marL="57626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Arial"/>
                <a:buChar char="•"/>
                <a:defRPr sz="2000" b="0" i="0">
                  <a:solidFill>
                    <a:srgbClr val="404040"/>
                  </a:solidFill>
                  <a:latin typeface="Arial"/>
                  <a:ea typeface="ＭＳ Ｐゴシック" pitchFamily="-106" charset="-128"/>
                  <a:cs typeface="Arial"/>
                </a:defRPr>
              </a:lvl2pPr>
              <a:lvl3pPr marL="80486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Arial"/>
                <a:buChar char="•"/>
                <a:defRPr sz="2000" b="0" i="0">
                  <a:solidFill>
                    <a:srgbClr val="404040"/>
                  </a:solidFill>
                  <a:latin typeface="Arial"/>
                  <a:ea typeface="ＭＳ Ｐゴシック" pitchFamily="-106" charset="-128"/>
                  <a:cs typeface="Arial"/>
                </a:defRPr>
              </a:lvl3pPr>
              <a:lvl4pPr marL="103346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Arial"/>
                <a:buChar char="•"/>
                <a:defRPr sz="2000" b="0" i="0">
                  <a:solidFill>
                    <a:srgbClr val="404040"/>
                  </a:solidFill>
                  <a:latin typeface="Arial"/>
                  <a:ea typeface="ＭＳ Ｐゴシック" pitchFamily="-106" charset="-128"/>
                  <a:cs typeface="Arial"/>
                </a:defRPr>
              </a:lvl4pPr>
              <a:lvl5pPr marL="126206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Arial"/>
                <a:buChar char="•"/>
                <a:defRPr sz="2000" b="0" i="0">
                  <a:solidFill>
                    <a:srgbClr val="404040"/>
                  </a:solidFill>
                  <a:latin typeface="Arial"/>
                  <a:ea typeface="ＭＳ Ｐゴシック" pitchFamily="-106" charset="-128"/>
                  <a:cs typeface="Arial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Times" pitchFamily="-106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Times" pitchFamily="-106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Times" pitchFamily="-106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Times" pitchFamily="-106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4763" lvl="1" indent="0" algn="ctr">
                <a:spcBef>
                  <a:spcPts val="0"/>
                </a:spcBef>
                <a:buNone/>
              </a:pPr>
              <a:r>
                <a:rPr lang="en-US" sz="2400" b="1" kern="0" dirty="0"/>
                <a:t>TREASURY</a:t>
              </a:r>
            </a:p>
            <a:p>
              <a:pPr marL="4763" lvl="1" indent="0" algn="ctr">
                <a:spcBef>
                  <a:spcPts val="0"/>
                </a:spcBef>
                <a:buNone/>
              </a:pPr>
              <a:r>
                <a:rPr lang="en-US" sz="2400" b="1" kern="0" dirty="0"/>
                <a:t>HAS $500 MILLION</a:t>
              </a:r>
            </a:p>
            <a:p>
              <a:pPr marL="4763" lvl="1" indent="0" algn="ctr">
                <a:spcBef>
                  <a:spcPts val="0"/>
                </a:spcBef>
                <a:buNone/>
              </a:pPr>
              <a:r>
                <a:rPr lang="en-US" sz="2400" b="1" kern="0" dirty="0"/>
                <a:t>SURPLUS CASH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692FFF1-551A-6249-B1D5-7949A9918A3F}"/>
              </a:ext>
            </a:extLst>
          </p:cNvPr>
          <p:cNvGrpSpPr/>
          <p:nvPr/>
        </p:nvGrpSpPr>
        <p:grpSpPr>
          <a:xfrm>
            <a:off x="5621394" y="1951331"/>
            <a:ext cx="3398655" cy="2240343"/>
            <a:chOff x="1607744" y="1951331"/>
            <a:chExt cx="3398655" cy="2240343"/>
          </a:xfrm>
        </p:grpSpPr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E2EA7868-EAEE-4E4F-ADCA-C604AD65AABC}"/>
                </a:ext>
              </a:extLst>
            </p:cNvPr>
            <p:cNvSpPr/>
            <p:nvPr/>
          </p:nvSpPr>
          <p:spPr bwMode="auto">
            <a:xfrm>
              <a:off x="1645636" y="1951331"/>
              <a:ext cx="3322873" cy="2240343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5400000" scaled="1"/>
            </a:gra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49" name="Content Placeholder 2">
              <a:extLst>
                <a:ext uri="{FF2B5EF4-FFF2-40B4-BE49-F238E27FC236}">
                  <a16:creationId xmlns:a16="http://schemas.microsoft.com/office/drawing/2014/main" id="{93CFC1E2-A654-FE45-A304-66D3571E097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07744" y="2301724"/>
              <a:ext cx="3398655" cy="1550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766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48700"/>
                </a:buClr>
                <a:buFontTx/>
                <a:buNone/>
                <a:defRPr sz="2000" b="0" i="0">
                  <a:solidFill>
                    <a:srgbClr val="404040"/>
                  </a:solidFill>
                  <a:latin typeface="Arial"/>
                  <a:ea typeface="ＭＳ Ｐゴシック" pitchFamily="-106" charset="-128"/>
                  <a:cs typeface="Arial"/>
                </a:defRPr>
              </a:lvl1pPr>
              <a:lvl2pPr marL="57626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Arial"/>
                <a:buChar char="•"/>
                <a:defRPr sz="2000" b="0" i="0">
                  <a:solidFill>
                    <a:srgbClr val="404040"/>
                  </a:solidFill>
                  <a:latin typeface="Arial"/>
                  <a:ea typeface="ＭＳ Ｐゴシック" pitchFamily="-106" charset="-128"/>
                  <a:cs typeface="Arial"/>
                </a:defRPr>
              </a:lvl2pPr>
              <a:lvl3pPr marL="80486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Arial"/>
                <a:buChar char="•"/>
                <a:defRPr sz="2000" b="0" i="0">
                  <a:solidFill>
                    <a:srgbClr val="404040"/>
                  </a:solidFill>
                  <a:latin typeface="Arial"/>
                  <a:ea typeface="ＭＳ Ｐゴシック" pitchFamily="-106" charset="-128"/>
                  <a:cs typeface="Arial"/>
                </a:defRPr>
              </a:lvl3pPr>
              <a:lvl4pPr marL="103346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Arial"/>
                <a:buChar char="•"/>
                <a:defRPr sz="2000" b="0" i="0">
                  <a:solidFill>
                    <a:srgbClr val="404040"/>
                  </a:solidFill>
                  <a:latin typeface="Arial"/>
                  <a:ea typeface="ＭＳ Ｐゴシック" pitchFamily="-106" charset="-128"/>
                  <a:cs typeface="Arial"/>
                </a:defRPr>
              </a:lvl4pPr>
              <a:lvl5pPr marL="1262063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Arial"/>
                <a:buChar char="•"/>
                <a:defRPr sz="2000" b="0" i="0">
                  <a:solidFill>
                    <a:srgbClr val="404040"/>
                  </a:solidFill>
                  <a:latin typeface="Arial"/>
                  <a:ea typeface="ＭＳ Ｐゴシック" pitchFamily="-106" charset="-128"/>
                  <a:cs typeface="Arial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Times" pitchFamily="-106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Times" pitchFamily="-106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Times" pitchFamily="-106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D21"/>
                </a:buClr>
                <a:buFont typeface="Times" pitchFamily="-106" charset="0"/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4763" lvl="1" indent="0" algn="ctr">
                <a:spcBef>
                  <a:spcPts val="0"/>
                </a:spcBef>
                <a:buNone/>
              </a:pPr>
              <a:r>
                <a:rPr lang="en-US" sz="2400" b="1" kern="0" dirty="0"/>
                <a:t>TREASURY DECIDES TO DIVERSIFY EQUALLY INTO</a:t>
              </a:r>
            </a:p>
            <a:p>
              <a:pPr marL="4763" lvl="1" indent="0" algn="ctr">
                <a:spcBef>
                  <a:spcPts val="0"/>
                </a:spcBef>
                <a:buNone/>
              </a:pPr>
              <a:r>
                <a:rPr lang="en-US" sz="2400" b="1" kern="0" dirty="0">
                  <a:solidFill>
                    <a:srgbClr val="C00000"/>
                  </a:solidFill>
                </a:rPr>
                <a:t>10</a:t>
              </a:r>
              <a:r>
                <a:rPr lang="en-US" sz="2400" b="1" kern="0" dirty="0"/>
                <a:t> MMFs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976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84074</TotalTime>
  <Words>1663</Words>
  <Application>Microsoft Macintosh PowerPoint</Application>
  <PresentationFormat>Custom</PresentationFormat>
  <Paragraphs>376</Paragraphs>
  <Slides>29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ＭＳ Ｐゴシック</vt:lpstr>
      <vt:lpstr>Arial</vt:lpstr>
      <vt:lpstr>Calibri</vt:lpstr>
      <vt:lpstr>Times</vt:lpstr>
      <vt:lpstr>Times New Roman</vt:lpstr>
      <vt:lpstr>Blank Presentation</vt:lpstr>
      <vt:lpstr>Money Market Portals,  Workflow Efficiency  &amp; Investment Alternatives   </vt:lpstr>
      <vt:lpstr>Institutional Investment Options – Yield Comparisons</vt:lpstr>
      <vt:lpstr>Institutional Investment Options – Investment Objectives</vt:lpstr>
      <vt:lpstr>Institutional Investment Options – Investment Objectives</vt:lpstr>
      <vt:lpstr>Institutional Investment Options – Investment Objectives</vt:lpstr>
      <vt:lpstr>Institutional Investment Options – Peer Allocations</vt:lpstr>
      <vt:lpstr>Investment Workflow Efficiency</vt:lpstr>
      <vt:lpstr>Portal Settlement Options </vt:lpstr>
      <vt:lpstr>Treasury Investment Scenario</vt:lpstr>
      <vt:lpstr>No Portal vs. Portal</vt:lpstr>
      <vt:lpstr>No Portal vs. Portal</vt:lpstr>
      <vt:lpstr>No Portal vs. Portal</vt:lpstr>
      <vt:lpstr>Automation Case Study – No Portal vs. Portal</vt:lpstr>
      <vt:lpstr>No Portal vs. Portal</vt:lpstr>
      <vt:lpstr>No Portal vs. Portal</vt:lpstr>
      <vt:lpstr>Automated Settlement Workflow</vt:lpstr>
      <vt:lpstr>No Portal vs. Portal</vt:lpstr>
      <vt:lpstr>NO Portal vs. Portal</vt:lpstr>
      <vt:lpstr>Trade Workflow – No Portal vs. Portal</vt:lpstr>
      <vt:lpstr>NO Portal vs. Portal</vt:lpstr>
      <vt:lpstr>No Portal vs. Portal</vt:lpstr>
      <vt:lpstr>Exposure Analytics Workflow – No Portal vs. Portal</vt:lpstr>
      <vt:lpstr>Counterparty Exposure</vt:lpstr>
      <vt:lpstr>Counterparty Exposure</vt:lpstr>
      <vt:lpstr>Counterparty Exposure</vt:lpstr>
      <vt:lpstr>EU Reform Timeline</vt:lpstr>
      <vt:lpstr>Portal Advantages</vt:lpstr>
      <vt:lpstr>No Portal vs. Portal - Cost</vt:lpstr>
      <vt:lpstr>Investment Workflow Efficiency &amp; Investment Alternatives  </vt:lpstr>
    </vt:vector>
  </TitlesOfParts>
  <Manager/>
  <Company>Brian Peterson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Brian Peterson</dc:creator>
  <cp:keywords/>
  <dc:description/>
  <cp:lastModifiedBy>Microsoft Office User</cp:lastModifiedBy>
  <cp:revision>2306</cp:revision>
  <cp:lastPrinted>2018-09-06T01:32:04Z</cp:lastPrinted>
  <dcterms:created xsi:type="dcterms:W3CDTF">2018-01-07T23:29:38Z</dcterms:created>
  <dcterms:modified xsi:type="dcterms:W3CDTF">2018-10-05T15:54:26Z</dcterms:modified>
  <cp:category/>
</cp:coreProperties>
</file>